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60" r:id="rId5"/>
    <p:sldId id="257" r:id="rId6"/>
    <p:sldId id="261" r:id="rId7"/>
    <p:sldId id="273" r:id="rId8"/>
    <p:sldId id="287" r:id="rId9"/>
    <p:sldId id="270" r:id="rId10"/>
    <p:sldId id="269" r:id="rId11"/>
    <p:sldId id="268" r:id="rId12"/>
    <p:sldId id="275" r:id="rId13"/>
    <p:sldId id="267" r:id="rId14"/>
    <p:sldId id="266" r:id="rId15"/>
    <p:sldId id="265" r:id="rId16"/>
    <p:sldId id="264" r:id="rId17"/>
    <p:sldId id="281" r:id="rId18"/>
    <p:sldId id="279" r:id="rId19"/>
    <p:sldId id="278" r:id="rId20"/>
    <p:sldId id="283" r:id="rId21"/>
    <p:sldId id="276" r:id="rId22"/>
    <p:sldId id="284" r:id="rId23"/>
    <p:sldId id="263" r:id="rId24"/>
    <p:sldId id="288" r:id="rId25"/>
    <p:sldId id="292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0BFA7-7F6F-4C9E-8992-618A17DA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D44903-616C-4817-837D-5113D92BD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F845F9-471D-43D5-A305-25FE7685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C5F053-F559-4C72-B03C-5682B8D8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686A64-CCAE-4495-9795-934DF9E5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4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452C7-75B5-4EF9-B2A9-49E7262E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564E5B0-7217-4151-B893-614FA6ED3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9F097A-BEF3-4C68-955D-2BED9980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B540CA-9C30-4084-ABE1-45F4AF71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DECDC1-B74D-4783-A9FB-10E9B4A9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1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0D4C20F-CD88-419C-A619-358E444F5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B36526-CF10-4528-929B-0FDB2752B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33865-45E4-4811-B96A-71B6DB94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B717ED-FE46-44C0-966B-1CC8E0DA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4DFDC0-3384-4287-848C-33F69001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4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0587AC-E16B-435C-87DA-66600480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6ACF6D-15EA-4E88-87CE-E1CCDE43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D327D5-0F6F-4846-9606-129A9D3F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262D8F-56A8-4E25-B87B-D86B7633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B4BDBF-CEFC-4861-8DBF-3E8FC77D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70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5D75D-301B-4BB9-9FFE-C20EF3DD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5408EF-8A7C-4581-9C1F-15E2FF6C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17B66B-22E2-4AB9-93F0-FB9CB10A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5C1EB7-1DA0-41E2-9248-91A8439C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FF25CA-0713-4B89-8F05-FCF57064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6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0E37C8-7C7C-46A5-BA01-807E747E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9DFEA-E8A3-4C47-BC91-62FA9D7FB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9D5BB0-3B70-4297-BAB0-BDBF8260E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8B3E04-0C5A-4B7A-B053-6D6AE943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EA4484-1A3E-40D3-8396-9948B4E7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029E1C-A042-4EED-8B55-9EB5EB96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8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4509F9-6ECA-479D-9298-F59F0F16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265905-7CBD-4D6C-8C3A-D82963A11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49DAD4-5ECE-4564-A689-0F9448279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1658DF-1017-41D5-8C6C-43774A5DC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68DFA02-859A-40E9-9281-B320119C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BBA6C8-AA35-4A7D-85F5-2D344D8D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ECE1F6-A1C4-472E-B09F-AB8DE53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0B71A77-A338-4323-95C7-2FF62DF5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1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BB02B-C521-4174-B943-5712AFEC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A4A6F6C-A4FA-4F87-A1AF-02A873DA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4A1448-674E-474D-A1A5-A403B0C4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198150-EB56-4045-BD42-C64D630B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0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2209E0-F9EC-4C77-9819-BF5E16B8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91ED066-DED9-4A8C-BBA0-6A7AB0B9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FF0BAB-2D03-4022-9F2A-A6F5C99A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32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9F3F1-F342-4E63-98BA-818CD23D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093F59-7562-493A-A7CB-A1BCDF25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7F8BD0-4CD8-4095-85EF-054BB14B4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F30DC-94D7-4924-8C12-33707E6E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EC4A82-D06F-4872-8352-1B664346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DDC3F3-81CD-46B9-9CF8-41FDCA1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6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66986-3AB6-40A4-8C4A-FE9A93EA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D0C2649-510A-4E05-B6CC-94D31CA20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148B07-89CD-4161-BEBB-9FDC02FC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3DFFBD-944F-46E8-A67D-49550AA1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01CB59-DF43-4826-94A5-754D0E2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44AB1B-D40B-477C-AB22-2A8ABE66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2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2751E5-EB98-469B-855B-04ABC6BE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84B2A3-858A-495A-B022-6D87C52A8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D641E1-40DA-4DEC-96A0-88499252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6AA9-E446-4053-AA19-2FA2226F0889}" type="datetimeFigureOut">
              <a:rPr lang="sv-SE" smtClean="0"/>
              <a:t>2022-03-21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991653-4D04-42EF-ABBC-139C19B27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079788-C3FD-489F-87C9-50FD3BAD2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CFAB-7966-47F5-A5F5-9812446E24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tefvanbuuren.name/fim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43541/9789144053806_swe.pdf?sequence=7&amp;isAllowed=y" TargetMode="External"/><Relationship Id="rId2" Type="http://schemas.openxmlformats.org/officeDocument/2006/relationships/hyperlink" Target="https://apps.who.int/iris/handle/10665/4354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efvanbuuren.name/fim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orrasjukvardsregionforbundet.se/forskning/forum-norr-for-klinisk-forskning/utbildn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orrasjukvardsregionforbundet.se/forskning/forum-norr-for-klinisk-forskning/utbildn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B521C1-D816-42FC-A287-DF570E8DC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Lunchseminarium</a:t>
            </a:r>
            <a:br>
              <a:rPr lang="sv-SE"/>
            </a:br>
            <a:r>
              <a:rPr lang="sv-SE"/>
              <a:t>Forum-Norr mars 2022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7DD2DF-4F11-4CD7-B84A-01728CB49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Missing data - Imputation</a:t>
            </a:r>
          </a:p>
          <a:p>
            <a:r>
              <a:rPr lang="sv-SE"/>
              <a:t>Henrik Holmberg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F4523C-23AE-401C-AD30-346EBD14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30" y="5735637"/>
            <a:ext cx="8564170" cy="7621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467CC7C-62B5-4603-91B3-047A463D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49" y="3863102"/>
            <a:ext cx="2514951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5720C-FB2A-4B28-BF18-89E804FE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 rekommenderade metoder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6712C7-F063-4369-88DC-3A0C5476F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Listwise</a:t>
            </a:r>
            <a:r>
              <a:rPr lang="sv-SE" dirty="0"/>
              <a:t>/</a:t>
            </a:r>
            <a:r>
              <a:rPr lang="sv-SE" dirty="0" err="1"/>
              <a:t>casewise</a:t>
            </a:r>
            <a:r>
              <a:rPr lang="sv-SE" dirty="0"/>
              <a:t> </a:t>
            </a:r>
            <a:r>
              <a:rPr lang="sv-SE" dirty="0" err="1"/>
              <a:t>deletion</a:t>
            </a:r>
            <a:r>
              <a:rPr lang="sv-SE" dirty="0"/>
              <a:t>. Analysera bara kompletta data.</a:t>
            </a:r>
          </a:p>
          <a:p>
            <a:r>
              <a:rPr lang="sv-SE" dirty="0" err="1"/>
              <a:t>Pairwise</a:t>
            </a:r>
            <a:r>
              <a:rPr lang="sv-SE" dirty="0"/>
              <a:t>, använd all befintlig data (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Antar MCAR och kan ge felaktig </a:t>
            </a:r>
            <a:r>
              <a:rPr lang="sv-SE" dirty="0" err="1"/>
              <a:t>inferens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7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D01BE-6C92-4FF7-BC3B-A1C4256A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imputation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56042E-4598-4212-AA28-3499D971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2E2E2E"/>
                </a:solidFill>
                <a:latin typeface="NexusSerif"/>
              </a:rPr>
              <a:t>Hot-</a:t>
            </a:r>
            <a:r>
              <a:rPr lang="sv-SE" dirty="0" err="1">
                <a:solidFill>
                  <a:srgbClr val="2E2E2E"/>
                </a:solidFill>
                <a:latin typeface="NexusSerif"/>
              </a:rPr>
              <a:t>deck</a:t>
            </a:r>
            <a:r>
              <a:rPr lang="sv-SE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sv-SE" dirty="0" err="1">
                <a:solidFill>
                  <a:srgbClr val="2E2E2E"/>
                </a:solidFill>
                <a:latin typeface="NexusSerif"/>
              </a:rPr>
              <a:t>impution</a:t>
            </a:r>
            <a:endParaRPr lang="sv-SE" dirty="0">
              <a:solidFill>
                <a:srgbClr val="2E2E2E"/>
              </a:solidFill>
              <a:latin typeface="NexusSerif"/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2E2E2E"/>
                </a:solidFill>
                <a:latin typeface="NexusSerif"/>
              </a:rPr>
              <a:t>Saknade värden ersätts med svar från en ”donator” som har liknande svar på andra frågor.</a:t>
            </a:r>
          </a:p>
          <a:p>
            <a:pPr marL="0" indent="0">
              <a:buNone/>
            </a:pPr>
            <a:endParaRPr lang="sv-SE" sz="2000" dirty="0">
              <a:solidFill>
                <a:srgbClr val="2E2E2E"/>
              </a:solidFill>
              <a:latin typeface="NexusSerif"/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2E2E2E"/>
                </a:solidFill>
                <a:latin typeface="NexusSerif"/>
              </a:rPr>
              <a:t>LOCF last observation </a:t>
            </a:r>
            <a:r>
              <a:rPr lang="sv-SE" sz="2000" dirty="0" err="1">
                <a:solidFill>
                  <a:srgbClr val="2E2E2E"/>
                </a:solidFill>
                <a:latin typeface="NexusSerif"/>
              </a:rPr>
              <a:t>carried</a:t>
            </a:r>
            <a:r>
              <a:rPr lang="sv-SE" sz="2000" dirty="0">
                <a:solidFill>
                  <a:srgbClr val="2E2E2E"/>
                </a:solidFill>
                <a:latin typeface="NexusSerif"/>
              </a:rPr>
              <a:t> forward, är en form av Hot-</a:t>
            </a:r>
            <a:r>
              <a:rPr lang="sv-SE" sz="2000" dirty="0" err="1">
                <a:solidFill>
                  <a:srgbClr val="2E2E2E"/>
                </a:solidFill>
                <a:latin typeface="NexusSerif"/>
              </a:rPr>
              <a:t>deck</a:t>
            </a:r>
            <a:r>
              <a:rPr lang="sv-SE" sz="2000" dirty="0">
                <a:solidFill>
                  <a:srgbClr val="2E2E2E"/>
                </a:solidFill>
                <a:latin typeface="NexusSerif"/>
              </a:rPr>
              <a:t>.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2E2E2E"/>
                </a:solidFill>
                <a:latin typeface="NexusSerif"/>
              </a:rPr>
              <a:t>BOCF </a:t>
            </a:r>
            <a:r>
              <a:rPr lang="sv-SE" sz="2000" dirty="0" err="1">
                <a:solidFill>
                  <a:srgbClr val="2E2E2E"/>
                </a:solidFill>
                <a:latin typeface="NexusSerif"/>
              </a:rPr>
              <a:t>baseline</a:t>
            </a:r>
            <a:r>
              <a:rPr lang="sv-SE" sz="2000" dirty="0">
                <a:solidFill>
                  <a:srgbClr val="2E2E2E"/>
                </a:solidFill>
                <a:latin typeface="NexusSerif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078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A5655-FF70-4C95-9A2E-BDFB23D6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A030D1-5E9F-4070-96F7-CEB88E7D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395"/>
            <a:ext cx="3845767" cy="4105567"/>
          </a:xfrm>
        </p:spPr>
        <p:txBody>
          <a:bodyPr/>
          <a:lstStyle/>
          <a:p>
            <a:r>
              <a:rPr lang="sv-SE" dirty="0" err="1">
                <a:solidFill>
                  <a:srgbClr val="2E2E2E"/>
                </a:solidFill>
                <a:latin typeface="NexusSerif"/>
              </a:rPr>
              <a:t>M</a:t>
            </a:r>
            <a:r>
              <a:rPr lang="sv-SE" b="0" i="0" dirty="0" err="1">
                <a:solidFill>
                  <a:srgbClr val="2E2E2E"/>
                </a:solidFill>
                <a:effectLst/>
                <a:latin typeface="NexusSerif"/>
              </a:rPr>
              <a:t>ean</a:t>
            </a:r>
            <a:r>
              <a:rPr lang="sv-SE" b="0" i="0" dirty="0">
                <a:solidFill>
                  <a:srgbClr val="2E2E2E"/>
                </a:solidFill>
                <a:effectLst/>
                <a:latin typeface="NexusSerif"/>
              </a:rPr>
              <a:t> substitution </a:t>
            </a:r>
          </a:p>
          <a:p>
            <a:pPr marL="0" indent="0">
              <a:buNone/>
            </a:pPr>
            <a:r>
              <a:rPr lang="sv-SE" sz="2800" i="1" dirty="0">
                <a:solidFill>
                  <a:srgbClr val="2E2E2E"/>
                </a:solidFill>
                <a:latin typeface="NexusSerif"/>
              </a:rPr>
              <a:t>Enklast möjliga, en variabels medel ersätter alla </a:t>
            </a:r>
            <a:r>
              <a:rPr lang="sv-SE" sz="2800" i="1" dirty="0" err="1">
                <a:solidFill>
                  <a:srgbClr val="2E2E2E"/>
                </a:solidFill>
                <a:latin typeface="NexusSerif"/>
              </a:rPr>
              <a:t>missing</a:t>
            </a:r>
            <a:r>
              <a:rPr lang="sv-SE" sz="2800" i="1" dirty="0">
                <a:solidFill>
                  <a:srgbClr val="2E2E2E"/>
                </a:solidFill>
                <a:latin typeface="NexusSerif"/>
              </a:rPr>
              <a:t> i variabeln. (Påverkar ej medel, men underskattar varians)</a:t>
            </a:r>
          </a:p>
          <a:p>
            <a:pPr marL="0" indent="0">
              <a:buNone/>
            </a:pPr>
            <a:r>
              <a:rPr lang="sv-SE" sz="2800" i="1" dirty="0">
                <a:solidFill>
                  <a:srgbClr val="2E2E2E"/>
                </a:solidFill>
                <a:latin typeface="NexusSerif"/>
              </a:rPr>
              <a:t>Finns viktade och betingade varianter.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3A885F-4419-4E94-A00C-5F80170FB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2" y="1906618"/>
            <a:ext cx="6876561" cy="42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5217E-9F48-40F6-AE16-26CB797B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18CF8E-729B-42B1-BD3D-C31253D2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3285931" cy="4217534"/>
          </a:xfrm>
        </p:spPr>
        <p:txBody>
          <a:bodyPr/>
          <a:lstStyle/>
          <a:p>
            <a:r>
              <a:rPr lang="sv-SE" dirty="0"/>
              <a:t>Regression</a:t>
            </a:r>
          </a:p>
          <a:p>
            <a:pPr marL="0" indent="0">
              <a:buNone/>
            </a:pPr>
            <a:r>
              <a:rPr lang="sv-SE" dirty="0"/>
              <a:t>En variabel predikteras baserat på andra variabler.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Stor risk att förstärka samband.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0C25BD-F860-4671-93A0-3D4002639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4" y="2060834"/>
            <a:ext cx="7942726" cy="4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EFB4D3-17B1-4CB9-B881-4E71AE29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F4CA47-67D6-4A43-963A-50F8D840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Stokastiskregression</a:t>
            </a:r>
          </a:p>
          <a:p>
            <a:pPr marL="0" indent="0">
              <a:buNone/>
            </a:pPr>
            <a:r>
              <a:rPr lang="sv-SE" dirty="0"/>
              <a:t>(</a:t>
            </a:r>
            <a:r>
              <a:rPr lang="sv-SE" dirty="0" err="1"/>
              <a:t>normalfördelat</a:t>
            </a:r>
            <a:r>
              <a:rPr lang="sv-SE" dirty="0"/>
              <a:t> brus)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6F663D-9913-42CC-A6DE-B685AD3D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58" y="1993900"/>
            <a:ext cx="7399630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2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11853-2051-49B2-8982-A6A20B09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imputation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781EB4-9121-4137-B49D-15D9BF35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Föreslaget av Rubin(1977) mer utförligt beskrivet Rubin(1987).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Varför?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Multiple imputation(MI)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har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flera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önskvärda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egenskaper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: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•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Om vi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imputerar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med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rätt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”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slumpmässig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spridning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kan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vi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få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aproximativt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korrekta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skattningar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av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alla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parametrar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(bade central 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spridningsmått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). Det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klarar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ingen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deterministisk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metod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generellt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3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•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MI ger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regel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en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mer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korrekt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skattning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av standard errors (SE).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3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•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2"/>
              </a:rPr>
              <a:t>Analys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av 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MI data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kan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utföras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med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vilket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program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som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1"/>
              </a:rPr>
              <a:t>helst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.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C31753-C20F-4CDE-BE22-1EB4452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54" y="375138"/>
            <a:ext cx="10925908" cy="626012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1. Impute missing values using an appropriate model that incorporates random variation.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2.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Do this M times (usually 3-5 times), producing M “complete” data sets.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Perform the desired analysis on each data set using standard complete-data methods.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4.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Average the values of the parameter estimates across the M samples to produce a single point estimate.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ff1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5.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ff1"/>
              </a:rPr>
              <a:t>Calculate the standard errors by (a) averaging the squared standard errors of the M estimates (b) calculating the variance of the M parameter estimates across samples, and (c) combining the two quantities using a simple formula (given below)…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8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5B02FC-3078-4467-A350-7717CD2E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Toppen! Då kör vi!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2140BD-9F66-4D42-879D-8FDDE6333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Nja, det finns många antaganden som måste vara uppfyllda.</a:t>
            </a:r>
          </a:p>
          <a:p>
            <a:pPr marL="0" indent="0">
              <a:buNone/>
            </a:pPr>
            <a:r>
              <a:rPr lang="sv-SE" dirty="0"/>
              <a:t>Lätta att bryta mot i praktiken och svåra att kontrollera.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MAR</a:t>
            </a:r>
          </a:p>
          <a:p>
            <a:endParaRPr lang="sv-SE" dirty="0"/>
          </a:p>
          <a:p>
            <a:r>
              <a:rPr lang="sv-SE" dirty="0"/>
              <a:t>”Korrekt” modell för </a:t>
            </a:r>
            <a:r>
              <a:rPr lang="sv-SE" dirty="0" err="1"/>
              <a:t>imputation</a:t>
            </a:r>
            <a:endParaRPr lang="sv-SE" dirty="0"/>
          </a:p>
          <a:p>
            <a:endParaRPr lang="sv-SE" dirty="0"/>
          </a:p>
          <a:p>
            <a:r>
              <a:rPr lang="sv-SE" dirty="0"/>
              <a:t>Analysmodellen vs. </a:t>
            </a:r>
            <a:r>
              <a:rPr lang="sv-SE" dirty="0" err="1"/>
              <a:t>imputationsmodellen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24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0B77A-DB78-46B5-B42A-CA9B6894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117"/>
            <a:ext cx="10515600" cy="73588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DF44D9D-D844-47FC-B0C0-8C2C29CD5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335" y="1558833"/>
            <a:ext cx="9345329" cy="3877216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3D4E596-F30A-4EAA-A757-78290A492F76}"/>
              </a:ext>
            </a:extLst>
          </p:cNvPr>
          <p:cNvSpPr txBox="1"/>
          <p:nvPr/>
        </p:nvSpPr>
        <p:spPr>
          <a:xfrm>
            <a:off x="8369559" y="5436049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Bild från Van </a:t>
            </a:r>
            <a:r>
              <a:rPr lang="sv-SE" dirty="0" err="1"/>
              <a:t>Buuren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827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E3736-24B0-4553-9721-FF4D6389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Imputation</a:t>
            </a:r>
            <a:r>
              <a:rPr lang="sv-SE" dirty="0"/>
              <a:t> in </a:t>
            </a:r>
            <a:r>
              <a:rPr lang="sv-SE" dirty="0" err="1"/>
              <a:t>practice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30FA56-506E-47A9-8F00-B45144ED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Läs ch6 (</a:t>
            </a:r>
            <a:r>
              <a:rPr lang="sv-SE" dirty="0">
                <a:hlinkClick r:id="rId2"/>
              </a:rPr>
              <a:t>https://stefvanbuuren.name/fimd/</a:t>
            </a:r>
            <a:r>
              <a:rPr lang="sv-SE" dirty="0"/>
              <a:t> 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94C865-2690-474B-8207-AF8C3B40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2" y="2801788"/>
            <a:ext cx="11279789" cy="36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BBCD1-94DC-4EB6-AD79-6F05EC0D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Christel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E2968-6091-4F52-A916-6E773410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Basic </a:t>
            </a:r>
            <a:r>
              <a:rPr lang="sv-SE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Epidemiology</a:t>
            </a:r>
            <a:r>
              <a:rPr lang="sv-S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(ej </a:t>
            </a:r>
            <a:r>
              <a:rPr lang="sv-SE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Introduction</a:t>
            </a:r>
            <a:r>
              <a:rPr lang="sv-S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sv-SE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epidemiology</a:t>
            </a:r>
            <a:r>
              <a:rPr lang="sv-S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Bonita, Ruth, 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Beaglehole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Robert, 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Kjellström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Tord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&amp; World Health Organization. (‎2006)‎. Basic epidemiology, 2nd ed. World Health Organization. </a:t>
            </a:r>
            <a:r>
              <a:rPr lang="en-US" b="0" i="0" u="none" strike="noStrike" dirty="0">
                <a:solidFill>
                  <a:srgbClr val="5B5FC7"/>
                </a:solidFill>
                <a:effectLst/>
                <a:latin typeface="Segoe UI" panose="020B0502040204020203" pitchFamily="34" charset="0"/>
                <a:hlinkClick r:id="rId2" tooltip="https://apps.who.int/iris/handle/10665/43541"/>
              </a:rPr>
              <a:t>https://apps.who.int/iris/handle/10665/43541</a:t>
            </a:r>
            <a:endParaRPr lang="en-US" b="0" i="0" u="none" strike="noStrike" dirty="0">
              <a:solidFill>
                <a:srgbClr val="5B5FC7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5B5FC7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sv-S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Svensk version </a:t>
            </a:r>
          </a:p>
          <a:p>
            <a:pPr marL="0" indent="0">
              <a:buNone/>
            </a:pPr>
            <a:r>
              <a:rPr lang="sv-SE" b="0" i="0" u="none" strike="noStrike" dirty="0">
                <a:solidFill>
                  <a:srgbClr val="5B5FC7"/>
                </a:solidFill>
                <a:effectLst/>
                <a:latin typeface="Segoe UI" panose="020B0502040204020203" pitchFamily="34" charset="0"/>
                <a:hlinkClick r:id="rId3" tooltip="https://apps.who.int/iris/bitstream/handle/10665/43541/9789144053806_swe.pdf?sequence=7&amp;isallowed=y"/>
              </a:rPr>
              <a:t>https://apps.who.int/iris/bitstream/handle/10665/43541/9789144053806_swe.pdf?sequence=7&amp;isAllowed=y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34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D5A2A-4AD9-491C-9B1A-B548C96B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66"/>
            <a:ext cx="10033000" cy="721213"/>
          </a:xfrm>
        </p:spPr>
        <p:txBody>
          <a:bodyPr/>
          <a:lstStyle/>
          <a:p>
            <a:r>
              <a:rPr lang="sv-SE" dirty="0"/>
              <a:t>Seven </a:t>
            </a:r>
            <a:r>
              <a:rPr lang="sv-SE" dirty="0" err="1"/>
              <a:t>choices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F48369-3780-4F7F-A1A0-373BDBD3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338"/>
            <a:ext cx="10515600" cy="550107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Fritt översatt och kortat från van </a:t>
            </a:r>
            <a:r>
              <a:rPr lang="sv-SE" dirty="0" err="1"/>
              <a:t>Buuren</a:t>
            </a:r>
            <a:r>
              <a:rPr lang="sv-SE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Är MAR antagande rimligt?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Modell för </a:t>
            </a:r>
            <a:r>
              <a:rPr lang="sv-SE" dirty="0" err="1"/>
              <a:t>imputation</a:t>
            </a:r>
            <a:r>
              <a:rPr lang="sv-SE" dirty="0"/>
              <a:t> (form och fördelning för slumpterm)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Prediktorer</a:t>
            </a:r>
            <a:r>
              <a:rPr lang="sv-SE" dirty="0"/>
              <a:t> till 2.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Vilka variabler ska </a:t>
            </a:r>
            <a:r>
              <a:rPr lang="sv-SE" dirty="0" err="1"/>
              <a:t>imputeras</a:t>
            </a:r>
            <a:r>
              <a:rPr lang="sv-SE" dirty="0"/>
              <a:t>? (sammansatta ex. BMI)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Ordning som variabler ska </a:t>
            </a:r>
            <a:r>
              <a:rPr lang="sv-SE" dirty="0" err="1"/>
              <a:t>imputeras</a:t>
            </a:r>
            <a:r>
              <a:rPr lang="sv-S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Inställningar i funktionen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Antal kompletta </a:t>
            </a:r>
            <a:r>
              <a:rPr lang="sv-SE" dirty="0" err="1"/>
              <a:t>dataset</a:t>
            </a:r>
            <a:r>
              <a:rPr lang="sv-SE" dirty="0"/>
              <a:t> som skall genereras.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574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05536-13DF-44AD-A769-7223B9FA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kapitel.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6645CF-199D-42A2-9FA4-EE9EE795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1441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Ett uppslagsverk/resumé.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Svar på många frågor som normalt uppstår.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Bokens struktur</a:t>
            </a:r>
          </a:p>
          <a:p>
            <a:pPr marL="0" indent="0">
              <a:buNone/>
            </a:pPr>
            <a:r>
              <a:rPr lang="sv-SE" dirty="0"/>
              <a:t>Part 1: Basics</a:t>
            </a:r>
          </a:p>
          <a:p>
            <a:pPr marL="0" indent="0">
              <a:buNone/>
            </a:pPr>
            <a:r>
              <a:rPr lang="sv-SE" dirty="0"/>
              <a:t>Part 2: </a:t>
            </a:r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techniques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Part 3: Case studies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340DD5-2D9B-438C-880A-5FF20216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674" y="1907313"/>
            <a:ext cx="3596204" cy="42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CC77A-6459-4106-8931-B3A954A8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4A3310-5587-4E72-A68B-DA6683B7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i="0" dirty="0"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dirty="0"/>
              <a:t>12.1 </a:t>
            </a:r>
            <a:r>
              <a:rPr lang="en-US" sz="2400" i="0" dirty="0">
                <a:effectLst/>
              </a:rPr>
              <a:t>Some dangers, some do’s and some don’ts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dirty="0"/>
              <a:t>12.2 </a:t>
            </a:r>
            <a:r>
              <a:rPr lang="sv-SE" sz="2400" dirty="0" err="1"/>
              <a:t>Reporting</a:t>
            </a:r>
            <a:r>
              <a:rPr lang="sv-SE" sz="2400" dirty="0"/>
              <a:t> </a:t>
            </a:r>
            <a:r>
              <a:rPr lang="sv-SE" sz="2400" dirty="0" err="1"/>
              <a:t>guidelines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4D3C49-D65E-4CDF-B931-52D9B6F3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37" y="2048071"/>
            <a:ext cx="3293563" cy="18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6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B226EA-857E-419D-9771-1DE25520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09B60A-4310-4AD9-A1DE-AF51A50C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S. van </a:t>
            </a:r>
            <a:r>
              <a:rPr lang="en-US" sz="1800" dirty="0" err="1"/>
              <a:t>Buuren</a:t>
            </a:r>
            <a:r>
              <a:rPr lang="en-US" sz="1800" dirty="0"/>
              <a:t>. Flexible imputation of missing data, (Bok, </a:t>
            </a:r>
            <a:r>
              <a:rPr lang="en-US" sz="1800" dirty="0" err="1"/>
              <a:t>finns</a:t>
            </a:r>
            <a:r>
              <a:rPr lang="en-US" sz="1800" dirty="0"/>
              <a:t> </a:t>
            </a:r>
            <a:r>
              <a:rPr lang="en-US" sz="1800" dirty="0" err="1"/>
              <a:t>flera</a:t>
            </a:r>
            <a:r>
              <a:rPr lang="en-US" sz="1800" dirty="0"/>
              <a:t> </a:t>
            </a:r>
            <a:r>
              <a:rPr lang="en-US" sz="1800" dirty="0" err="1"/>
              <a:t>upplagor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https://stefvanbuuren.name/fimd/</a:t>
            </a:r>
            <a:r>
              <a:rPr lang="en-US" sz="1800" dirty="0"/>
              <a:t>  (2:a </a:t>
            </a:r>
            <a:r>
              <a:rPr lang="en-US" sz="1800" dirty="0" err="1"/>
              <a:t>upplagan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Dziura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JD, Post LA, Zhao Q,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Z,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Peduzzi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P.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dealing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data in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from design to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Yale J </a:t>
            </a:r>
            <a:r>
              <a:rPr lang="sv-SE" sz="1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sv-SE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Med. 2013 Sep 20;86(3):343-58. </a:t>
            </a:r>
          </a:p>
          <a:p>
            <a:pPr marL="0" indent="0">
              <a:buNone/>
            </a:pPr>
            <a:r>
              <a:rPr lang="sv-SE" sz="1800" dirty="0"/>
              <a:t>Allison, Paul. (1999). </a:t>
            </a:r>
            <a:r>
              <a:rPr lang="sv-SE" sz="1800" dirty="0" err="1"/>
              <a:t>Multiple</a:t>
            </a:r>
            <a:r>
              <a:rPr lang="sv-SE" sz="1800" dirty="0"/>
              <a:t> </a:t>
            </a:r>
            <a:r>
              <a:rPr lang="sv-SE" sz="1800" dirty="0" err="1"/>
              <a:t>Imputation</a:t>
            </a:r>
            <a:r>
              <a:rPr lang="sv-SE" sz="1800" dirty="0"/>
              <a:t> for </a:t>
            </a:r>
            <a:r>
              <a:rPr lang="sv-SE" sz="1800" dirty="0" err="1"/>
              <a:t>Missing</a:t>
            </a:r>
            <a:r>
              <a:rPr lang="sv-SE" sz="1800" dirty="0"/>
              <a:t> Data: A </a:t>
            </a:r>
            <a:r>
              <a:rPr lang="sv-SE" sz="1800" dirty="0" err="1"/>
              <a:t>Cautionary</a:t>
            </a:r>
            <a:r>
              <a:rPr lang="sv-SE" sz="1800" dirty="0"/>
              <a:t> </a:t>
            </a:r>
            <a:r>
              <a:rPr lang="sv-SE" sz="1800" dirty="0" err="1"/>
              <a:t>Tale</a:t>
            </a:r>
            <a:r>
              <a:rPr lang="sv-SE" sz="1800" dirty="0"/>
              <a:t>. </a:t>
            </a:r>
            <a:r>
              <a:rPr lang="sv-SE" sz="1800" dirty="0" err="1"/>
              <a:t>Sociological</a:t>
            </a:r>
            <a:r>
              <a:rPr lang="sv-SE" sz="1800" dirty="0"/>
              <a:t> </a:t>
            </a:r>
            <a:r>
              <a:rPr lang="sv-SE" sz="1800" dirty="0" err="1"/>
              <a:t>Methods</a:t>
            </a:r>
            <a:r>
              <a:rPr lang="sv-SE" sz="1800" dirty="0"/>
              <a:t> &amp; Research. 28. 10.1177/0049124100028003003.</a:t>
            </a:r>
          </a:p>
        </p:txBody>
      </p:sp>
    </p:spTree>
    <p:extLst>
      <p:ext uri="{BB962C8B-B14F-4D97-AF65-F5344CB8AC3E}">
        <p14:creationId xmlns:p14="http://schemas.microsoft.com/office/powerpoint/2010/main" val="277959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1422E-A73C-4715-AA98-CEFA9630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Avslutande 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C9B1A0-757D-4CC9-B091-07D1E293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Behandlar ett symptom!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Planera studier väl för att minimera bortfall!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Krångla inte till det i onödan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Reproducerbarhet! Använd ”</a:t>
            </a:r>
            <a:r>
              <a:rPr lang="sv-SE" dirty="0" err="1"/>
              <a:t>reporting</a:t>
            </a:r>
            <a:r>
              <a:rPr lang="sv-SE" dirty="0"/>
              <a:t> </a:t>
            </a:r>
            <a:r>
              <a:rPr lang="sv-SE" dirty="0" err="1"/>
              <a:t>guidelines</a:t>
            </a:r>
            <a:r>
              <a:rPr lang="sv-SE" dirty="0"/>
              <a:t>” från boken.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5C4450-0644-4401-8A6E-4FB2C26B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495" y="3429000"/>
            <a:ext cx="4397737" cy="1273828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FDCD54A1-176B-4EC2-B42C-3E809C8C7367}"/>
              </a:ext>
            </a:extLst>
          </p:cNvPr>
          <p:cNvSpPr/>
          <p:nvPr/>
        </p:nvSpPr>
        <p:spPr>
          <a:xfrm>
            <a:off x="5281127" y="3890865"/>
            <a:ext cx="1166326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96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E3F42-83E8-49CD-B56D-EDD6B725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>
            <a:normAutofit/>
          </a:bodyPr>
          <a:lstStyle/>
          <a:p>
            <a:r>
              <a:rPr lang="sv-SE" sz="2000" dirty="0">
                <a:hlinkClick r:id="rId2"/>
              </a:rPr>
              <a:t>https://www.norrasjukvardsregionforbundet.se/forskning/forum-norr-for-klinisk-forskning/utbildning/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D9381F-4602-4B8F-AF26-78A9E8B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8082CC-CBF2-4332-9665-2A29171B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711" y="1027906"/>
            <a:ext cx="6554115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E3F42-83E8-49CD-B56D-EDD6B725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>
            <a:normAutofit/>
          </a:bodyPr>
          <a:lstStyle/>
          <a:p>
            <a:r>
              <a:rPr lang="sv-SE" sz="2000" dirty="0">
                <a:hlinkClick r:id="rId2"/>
              </a:rPr>
              <a:t>https://www.norrasjukvardsregionforbundet.se/forskning/forum-norr-for-klinisk-forskning/utbildning/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D9381F-4602-4B8F-AF26-78A9E8B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E3B64FD-AA2C-4959-AC8A-04943238F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70" y="1110884"/>
            <a:ext cx="6706536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BD2DB-AD78-477A-8A47-8004E41F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Bortfall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1AB34E-60E2-4F00-BF97-50CCEE4A7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Helt slumpmässigt bortfall.</a:t>
            </a:r>
          </a:p>
          <a:p>
            <a:endParaRPr lang="sv-SE" dirty="0"/>
          </a:p>
          <a:p>
            <a:r>
              <a:rPr lang="sv-SE" dirty="0"/>
              <a:t>Oftare bortfall i någon grupp?</a:t>
            </a:r>
          </a:p>
          <a:p>
            <a:endParaRPr lang="sv-SE" dirty="0"/>
          </a:p>
          <a:p>
            <a:r>
              <a:rPr lang="sv-SE" dirty="0"/>
              <a:t>Är vissa ”svar/</a:t>
            </a:r>
            <a:r>
              <a:rPr lang="sv-SE" dirty="0" err="1"/>
              <a:t>svarsaternativ</a:t>
            </a:r>
            <a:r>
              <a:rPr lang="sv-SE" dirty="0"/>
              <a:t>” oftare bortfall?</a:t>
            </a:r>
          </a:p>
          <a:p>
            <a:endParaRPr lang="sv-SE" dirty="0"/>
          </a:p>
          <a:p>
            <a:r>
              <a:rPr lang="sv-SE" dirty="0"/>
              <a:t>Kan utfallet vara kopplat till benägenheten att ”falla bort”.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760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FE023-377F-46C9-BA6B-D7D4CB77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0469B69-BA33-4458-B0B7-E4161713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0347"/>
            <a:ext cx="10515600" cy="3741894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2E59E3F8-4F23-4A6E-9AE8-E4FF24613265}"/>
              </a:ext>
            </a:extLst>
          </p:cNvPr>
          <p:cNvSpPr/>
          <p:nvPr/>
        </p:nvSpPr>
        <p:spPr>
          <a:xfrm>
            <a:off x="10535138" y="5759938"/>
            <a:ext cx="648677" cy="62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88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864AD-411E-4DF0-B627-39D46048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Little, Rubin (1987)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A038CB9-B151-4C15-AB0A-97AB3D382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77" y="1600183"/>
            <a:ext cx="7907069" cy="4548690"/>
          </a:xfr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6603BAD-360C-4E74-A981-CE7CB0721088}"/>
              </a:ext>
            </a:extLst>
          </p:cNvPr>
          <p:cNvSpPr/>
          <p:nvPr/>
        </p:nvSpPr>
        <p:spPr>
          <a:xfrm>
            <a:off x="10535138" y="5759938"/>
            <a:ext cx="648677" cy="62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33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3BC8B-A5AE-40A7-93E6-32E72916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077A352-D02C-43E9-9DAF-91F794247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53" y="489252"/>
            <a:ext cx="8379796" cy="5879495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5D57EB2-EEAD-40AB-9A5D-240F55930AEF}"/>
              </a:ext>
            </a:extLst>
          </p:cNvPr>
          <p:cNvSpPr/>
          <p:nvPr/>
        </p:nvSpPr>
        <p:spPr>
          <a:xfrm>
            <a:off x="10535138" y="5759938"/>
            <a:ext cx="648677" cy="62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50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A3A4D2-D0D3-456E-B5F8-E2C9BB3C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A37E44-DAA0-4C10-98BE-EE726405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AB94D1-25A0-44D7-835D-4962CFC6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0" y="428594"/>
            <a:ext cx="7856375" cy="5536175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768E937-F230-4A28-B708-511821F3E66F}"/>
              </a:ext>
            </a:extLst>
          </p:cNvPr>
          <p:cNvSpPr/>
          <p:nvPr/>
        </p:nvSpPr>
        <p:spPr>
          <a:xfrm>
            <a:off x="10535138" y="5759938"/>
            <a:ext cx="648677" cy="62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28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31499-100A-41D1-AEC1-6C34FF20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Ignorable</a:t>
            </a:r>
            <a:r>
              <a:rPr lang="sv-SE" dirty="0"/>
              <a:t>/</a:t>
            </a:r>
            <a:r>
              <a:rPr lang="sv-SE" dirty="0" err="1"/>
              <a:t>nonignorable</a:t>
            </a:r>
            <a:r>
              <a:rPr lang="sv-SE" dirty="0"/>
              <a:t> </a:t>
            </a:r>
            <a:r>
              <a:rPr lang="sv-SE" dirty="0" err="1"/>
              <a:t>missing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BB9EC5-D911-47ED-9DA7-7B41A1F6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Rubin (Om antaganden håller) -&gt;</a:t>
            </a:r>
          </a:p>
          <a:p>
            <a:pPr marL="0" indent="0">
              <a:buNone/>
            </a:pPr>
            <a:r>
              <a:rPr lang="sv-SE" dirty="0" err="1"/>
              <a:t>Likelihood</a:t>
            </a:r>
            <a:r>
              <a:rPr lang="sv-SE" dirty="0"/>
              <a:t> baserade metoder ger väntevärdesriktiga skattningar</a:t>
            </a:r>
          </a:p>
          <a:p>
            <a:pPr marL="0" indent="0">
              <a:buNone/>
            </a:pPr>
            <a:r>
              <a:rPr lang="sv-SE" dirty="0"/>
              <a:t>(</a:t>
            </a:r>
            <a:r>
              <a:rPr lang="sv-SE" dirty="0" err="1"/>
              <a:t>Unbiased</a:t>
            </a:r>
            <a:r>
              <a:rPr lang="sv-SE" dirty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Nonignorable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MNAR om det finns ett beroende mellan det saknade värde och ”</a:t>
            </a:r>
            <a:r>
              <a:rPr lang="sv-SE" dirty="0" err="1"/>
              <a:t>missingmekanismen</a:t>
            </a:r>
            <a:r>
              <a:rPr lang="sv-SE" dirty="0"/>
              <a:t>”.</a:t>
            </a:r>
          </a:p>
          <a:p>
            <a:pPr marL="0" indent="0">
              <a:buNone/>
            </a:pPr>
            <a:r>
              <a:rPr lang="en-US" sz="1800" b="0" i="1" dirty="0">
                <a:solidFill>
                  <a:srgbClr val="2E2E2E"/>
                </a:solidFill>
                <a:effectLst/>
                <a:latin typeface="NexusSerif"/>
              </a:rPr>
              <a:t>“respondents in a survey may fail to answer questions of a sensitive nature (e.g., about income, sexual habits, or weight) because their values on these variables are too extreme.”, C.A.W </a:t>
            </a:r>
            <a:r>
              <a:rPr lang="en-US" sz="1800" b="0" i="1" dirty="0" err="1">
                <a:solidFill>
                  <a:srgbClr val="2E2E2E"/>
                </a:solidFill>
                <a:effectLst/>
                <a:latin typeface="NexusSerif"/>
              </a:rPr>
              <a:t>Glas</a:t>
            </a:r>
            <a:r>
              <a:rPr lang="en-US" sz="1800" b="0" i="1" dirty="0">
                <a:solidFill>
                  <a:srgbClr val="2E2E2E"/>
                </a:solidFill>
                <a:effectLst/>
                <a:latin typeface="NexusSerif"/>
              </a:rPr>
              <a:t> (2010) </a:t>
            </a:r>
          </a:p>
          <a:p>
            <a:pPr marL="0" indent="0">
              <a:buNone/>
            </a:pPr>
            <a:r>
              <a:rPr lang="en-US" sz="1800" b="0" i="1" dirty="0">
                <a:solidFill>
                  <a:srgbClr val="2E2E2E"/>
                </a:solidFill>
                <a:effectLst/>
                <a:latin typeface="NexusSerif"/>
              </a:rPr>
              <a:t>https://doi-org.proxy.ub.umu.se/10.1016/B978-0-08-044894-7.01346-4</a:t>
            </a:r>
            <a:endParaRPr lang="sv-SE" sz="1800" i="1" dirty="0"/>
          </a:p>
        </p:txBody>
      </p:sp>
    </p:spTree>
    <p:extLst>
      <p:ext uri="{BB962C8B-B14F-4D97-AF65-F5344CB8AC3E}">
        <p14:creationId xmlns:p14="http://schemas.microsoft.com/office/powerpoint/2010/main" val="314194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873</Words>
  <Application>Microsoft Office PowerPoint</Application>
  <PresentationFormat>Bredbild</PresentationFormat>
  <Paragraphs>121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ff1</vt:lpstr>
      <vt:lpstr>ff2</vt:lpstr>
      <vt:lpstr>ff3</vt:lpstr>
      <vt:lpstr>Helvetica Neue</vt:lpstr>
      <vt:lpstr>NexusSerif</vt:lpstr>
      <vt:lpstr>Segoe UI</vt:lpstr>
      <vt:lpstr>Office-tema</vt:lpstr>
      <vt:lpstr>Lunchseminarium Forum-Norr mars 2022</vt:lpstr>
      <vt:lpstr>Från Christel</vt:lpstr>
      <vt:lpstr>https://www.norrasjukvardsregionforbundet.se/forskning/forum-norr-for-klinisk-forskning/utbildning/ </vt:lpstr>
      <vt:lpstr>Bortfall</vt:lpstr>
      <vt:lpstr>PowerPoint-presentation</vt:lpstr>
      <vt:lpstr>Little, Rubin (1987)</vt:lpstr>
      <vt:lpstr>PowerPoint-presentation</vt:lpstr>
      <vt:lpstr>PowerPoint-presentation</vt:lpstr>
      <vt:lpstr>Ignorable/nonignorable missing</vt:lpstr>
      <vt:lpstr>Inte rekommenderade metoder</vt:lpstr>
      <vt:lpstr>Single imputation</vt:lpstr>
      <vt:lpstr>PowerPoint-presentation</vt:lpstr>
      <vt:lpstr>PowerPoint-presentation</vt:lpstr>
      <vt:lpstr>PowerPoint-presentation</vt:lpstr>
      <vt:lpstr>Multiple imputation</vt:lpstr>
      <vt:lpstr>PowerPoint-presentation</vt:lpstr>
      <vt:lpstr>Toppen! Då kör vi!</vt:lpstr>
      <vt:lpstr>PowerPoint-presentation</vt:lpstr>
      <vt:lpstr>Imputation in practice</vt:lpstr>
      <vt:lpstr>Seven choices</vt:lpstr>
      <vt:lpstr>Bra kapitel.</vt:lpstr>
      <vt:lpstr>Viktigt</vt:lpstr>
      <vt:lpstr>Litteratur</vt:lpstr>
      <vt:lpstr>Avslutande ord</vt:lpstr>
      <vt:lpstr>https://www.norrasjukvardsregionforbundet.se/forskning/forum-norr-for-klinisk-forskning/utbildning/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MT-FoU feb 2022</dc:title>
  <dc:creator>Henrik Holmberg</dc:creator>
  <cp:lastModifiedBy>Henrik Holmberg</cp:lastModifiedBy>
  <cp:revision>17</cp:revision>
  <dcterms:created xsi:type="dcterms:W3CDTF">2022-01-31T14:59:02Z</dcterms:created>
  <dcterms:modified xsi:type="dcterms:W3CDTF">2022-03-22T07:32:09Z</dcterms:modified>
</cp:coreProperties>
</file>