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824" r:id="rId5"/>
    <p:sldId id="828" r:id="rId6"/>
    <p:sldId id="829" r:id="rId7"/>
    <p:sldId id="830" r:id="rId8"/>
    <p:sldId id="260" r:id="rId9"/>
    <p:sldId id="834" r:id="rId10"/>
    <p:sldId id="833" r:id="rId11"/>
    <p:sldId id="832" r:id="rId12"/>
    <p:sldId id="836" r:id="rId13"/>
    <p:sldId id="837" r:id="rId14"/>
    <p:sldId id="838" r:id="rId15"/>
    <p:sldId id="844" r:id="rId16"/>
    <p:sldId id="843" r:id="rId17"/>
    <p:sldId id="841" r:id="rId18"/>
    <p:sldId id="845" r:id="rId19"/>
    <p:sldId id="846" r:id="rId20"/>
    <p:sldId id="849" r:id="rId21"/>
    <p:sldId id="847" r:id="rId22"/>
    <p:sldId id="848" r:id="rId23"/>
    <p:sldId id="851" r:id="rId24"/>
    <p:sldId id="853" r:id="rId25"/>
    <p:sldId id="854" r:id="rId26"/>
    <p:sldId id="850" r:id="rId27"/>
    <p:sldId id="835" r:id="rId28"/>
    <p:sldId id="85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0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583" autoAdjust="0"/>
  </p:normalViewPr>
  <p:slideViewPr>
    <p:cSldViewPr snapToGrid="0" showGuides="1">
      <p:cViewPr>
        <p:scale>
          <a:sx n="150" d="100"/>
          <a:sy n="150" d="100"/>
        </p:scale>
        <p:origin x="4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35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7559DDA-310D-C54E-F02B-25FDE22C7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BC1833-EC97-3378-3482-1A9458A746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407D-E924-4BC6-A6B8-967E24FE731E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F5486CF-E1D9-565C-535C-9A142AA427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A70410-7E6B-BE31-FF6D-E80E35FFA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624DD-F4B3-4C33-ADE4-2F55E3F84C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68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22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1295 0 24575,'-37'41'0,"8"-23"0,0-2 0,-1-1 0,-1-1 0,-42 13 0,28-11 0,9 0 0,2 0 0,-36 25 0,25-14 0,-224 110 0,145-77 0,-98 59 0,193-102 0,2 0 0,-46 38 0,67-49 11,0 0 1,1 1-1,0 0 0,0 0 0,0 0 0,1 1 0,0 0 0,1-1 1,0 1-1,0 1 0,-2 7 0,2-5-225,-1-1 0,0 1 0,0-1-1,-1 0 1,0-1 0,-8 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5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57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30:03.4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26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27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29.4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30:06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41.1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887 1 24575,'-28'25'0,"-49"33"0,47-36 0,-8 2 0,0-1 0,-70 30 0,17-18 0,53-21 0,-59 30 0,51-20 0,27-16 0,1 1 0,0 1 0,1 1 0,0 1 0,0 0 0,-24 24 0,-36 55 0,6 11-1365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25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1025 0 24575,'-2'4'0,"0"-1"0,0 1 0,0-1 0,-1 0 0,1 0 0,-1 0 0,0 0 0,0 0 0,0-1 0,0 1 0,0-1 0,-6 3 0,0 1 0,-172 111 0,157-102 0,8-7 0,-1-1 0,0 0 0,0-1 0,-19 4 0,17-5 0,-1 1 0,1 1 0,-19 9 0,-50 23 0,58-26 0,-44 23 0,60-29 0,-1-1 0,0 0 0,-1-1 0,-25 6 0,-35 11 0,50-11 0,6-4 0,0 1 0,1 1 0,0 0 0,1 1 0,0 2 0,-31 24 0,48-34-91,-1 0 0,1-1 0,0 1 0,0 0 0,-1 0 0,1 0 0,1 0 0,-1 0 0,0 0 0,0 0 0,1 0 0,-1 0 0,1 0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32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825 0 24575,'-1'2'0,"1"-1"0,-1 1 0,0-1 0,1 0 0,-1 1 0,0-1 0,0 0 0,0 0 0,0 1 0,0-1 0,0 0 0,0 0 0,0 0 0,-1-1 0,1 1 0,0 0 0,-1 0 0,-1 1 0,-32 14 0,27-13 0,-72 36 0,-131 83 0,96-54 0,76-46 0,0 1 0,2 2 0,-49 41 0,62-42 0,2 2 0,-26 35 0,9-9 0,38-52 2,1 0 0,0 0-1,-1 1 1,1-1 0,0 0 0,-1 0-1,1 0 1,0 0 0,-1 0-1,1 0 1,0 0 0,-1 0 0,1 1-1,0-1 1,-1 0 0,1 0-1,0 0 1,-1-1 0,1 1 0,0 0-1,-1 0 1,1 0 0,0 0-1,-1 0 1,1 0 0,0 0 0,-1-1-1,1 1 1,0 0 0,-1 0-1,1 0 1,0-1 0,0 1 0,-1 0-1,1 0 1,0-1 0,0 1-1,0 0 1,-1-1 0,1 1 0,0 0-1,0-1 1,0 1 0,0 0 0,0-1-1,0 1 1,-1 0 0,1-1-1,0 1 1,0 0 0,0-1 0,0 1-1,0-1 1,-6-9-1460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35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920 0 24575,'-1'2'0,"-1"1"0,0-1 0,0 0 0,0 0 0,0 0 0,0-1 0,0 1 0,0 0 0,-1-1 0,1 1 0,-5 1 0,1 0 0,-56 33 0,-109 44 0,81-40 0,40-14 0,1 2 0,-73 55 0,110-72 0,0 1 0,0 0 0,-14 19 0,1-1 0,-80 74 0,86-82 0,1 0 0,-21 36 0,20-30 0,-34 53-1365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37.7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64 24575,'8'-1'0,"-1"-1"0,0 1 0,0-1 0,0-1 0,0 0 0,0 0 0,11-7 0,23-8 0,-8-2-1365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45.7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0 434 24575,'3'-4'0,"-1"-1"0,1 1 0,0 0 0,0 0 0,1 0 0,-1 1 0,1-1 0,-1 1 0,1 0 0,0 0 0,7-4 0,0-2 0,30-27 0,-26 22 0,1 0 0,1 0 0,0 1 0,1 2 0,19-11 0,-18 12 0,-1-1 0,25-20 0,2-1 0,-38 26 0,-1 1 0,0-1 0,0 0 0,-1-1 0,0 1 0,6-11 0,20-21 0,-17 23 0,-10 10 0,0 0 0,1 0 0,-1 0 0,1 1 0,0-1 0,0 1 0,0 1 0,1-1 0,-1 1 0,1 0 0,0 0 0,0 0 0,0 1 0,0 0 0,1 0 0,-1 1 0,0 0 0,9-1 0,-8 2 0,28 1 0,-26 6 0,-17 8 0,-4-6-14,1 0 0,-1-1 0,-1 0 0,1-1-1,-1 0 1,0-1 0,-1-1 0,0 0 0,-15 3 0,-16 7-1210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48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1 557 24575,'12'-2'0,"0"0"0,0-1 0,0 0 0,0-1 0,-1-1 0,1 1 0,-1-2 0,11-6 0,20-9 0,-16 9 0,-1-2 0,30-21 0,22-12 0,-63 39 0,125-60 0,-103 50 0,0-1 0,-2-2 0,46-35 0,15-10 0,49-20 0,-75 41-1365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08:29:5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1 179 24575,'6'-2'0,"-1"0"0,1 0 0,0-1 0,-1 0 0,0 0 0,1 0 0,-1 0 0,-1-1 0,9-7 0,11-7 0,-15 12 19,-1-1 0,1-1 0,-2 1 0,1-1 0,-1 0 1,12-17-1,-11 13-394,1 1 0,1 0 1,11-10-1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02D82-F9F5-4C92-BE47-32479B002CEC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31DA-4F1F-4493-9919-B75C07E8EB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8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85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var faktiskt så att statistikern Pearson noterade detta redan 1899 och </a:t>
            </a:r>
            <a:r>
              <a:rPr lang="sv-SE" dirty="0" err="1"/>
              <a:t>Yule</a:t>
            </a:r>
            <a:r>
              <a:rPr lang="sv-SE" dirty="0"/>
              <a:t> visade det också 1903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8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Sambandet på populationsnivå är omvänt mot gruppnivån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66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</a:t>
            </a:r>
            <a:r>
              <a:rPr lang="sv-SE" dirty="0" err="1"/>
              <a:t>bortagande</a:t>
            </a:r>
            <a:r>
              <a:rPr lang="sv-SE" dirty="0"/>
              <a:t> av njursten</a:t>
            </a:r>
          </a:p>
          <a:p>
            <a:r>
              <a:rPr lang="sv-SE" dirty="0"/>
              <a:t>Öppen kirurgi eller genom kateter så kallad perkutan </a:t>
            </a:r>
            <a:r>
              <a:rPr lang="sv-SE" dirty="0" err="1"/>
              <a:t>nefrostomi</a:t>
            </a:r>
            <a:endParaRPr lang="sv-SE" dirty="0"/>
          </a:p>
          <a:p>
            <a:r>
              <a:rPr lang="sv-SE" dirty="0"/>
              <a:t>Det går att se att majoriteten som får öppen kirurgi är de stora stenarna och tvärt om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54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var faktiskt så att statistikern Pearson noterade detta redan 1899 och </a:t>
            </a:r>
            <a:r>
              <a:rPr lang="sv-SE" dirty="0" err="1"/>
              <a:t>Yule</a:t>
            </a:r>
            <a:r>
              <a:rPr lang="sv-SE" dirty="0"/>
              <a:t> visade det också 1903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61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Gruppernas värden visas som ellipser. </a:t>
            </a:r>
          </a:p>
          <a:p>
            <a:r>
              <a:rPr lang="sv-SE" dirty="0"/>
              <a:t>De som inte har förändrat sin vikt är individer som följer den 45-gradiga linjen genom origo.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77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Gruppernas värden visas som ellipser. </a:t>
            </a:r>
          </a:p>
          <a:p>
            <a:r>
              <a:rPr lang="sv-SE" dirty="0"/>
              <a:t>De som inte har förändrat sin vikt är individer som följer den 45-gradiga linjen genom origo.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34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var faktiskt så att statistikern Pearson noterade detta redan 1899 och </a:t>
            </a:r>
            <a:r>
              <a:rPr lang="sv-SE" dirty="0" err="1"/>
              <a:t>Yule</a:t>
            </a:r>
            <a:r>
              <a:rPr lang="sv-SE" dirty="0"/>
              <a:t> visade det också 1903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12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1DA-4F1F-4493-9919-B75C07E8EBF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87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00473C6-D8B6-8105-05D9-03F53E01100E}"/>
              </a:ext>
            </a:extLst>
          </p:cNvPr>
          <p:cNvSpPr/>
          <p:nvPr userDrawn="1"/>
        </p:nvSpPr>
        <p:spPr>
          <a:xfrm>
            <a:off x="0" y="0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A6271B4-57A2-5D18-B5B5-4C115E15C173}"/>
              </a:ext>
            </a:extLst>
          </p:cNvPr>
          <p:cNvSpPr/>
          <p:nvPr userDrawn="1"/>
        </p:nvSpPr>
        <p:spPr>
          <a:xfrm>
            <a:off x="0" y="752558"/>
            <a:ext cx="9144000" cy="43909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B96609-9B78-6A55-AE7D-71B9924C2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191465"/>
            <a:ext cx="1440000" cy="38164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A6E6E96-A40D-5387-F39D-79B3AE6E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0" r="1" b="30379"/>
          <a:stretch/>
        </p:blipFill>
        <p:spPr>
          <a:xfrm>
            <a:off x="-1" y="2328221"/>
            <a:ext cx="5175381" cy="28314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5EC347-7998-E854-9ABB-6A535599A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398" y="2176508"/>
            <a:ext cx="5761488" cy="51559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76821E-CFB1-070B-E548-CC2671AC1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398" y="2747821"/>
            <a:ext cx="5761488" cy="36902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3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kel höger och orange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6021354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742922" y="1581713"/>
            <a:ext cx="1865734" cy="1847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70D8ED7-829A-6FAF-3CD4-3C4A43E44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4608000"/>
            <a:ext cx="1396800" cy="3701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12208D-B212-3DD3-C5FC-71A480AE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8" y="581891"/>
            <a:ext cx="4690981" cy="475182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4FB9BF0-EFAF-A9AF-128F-6727CBBDB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668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554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kel höger och blå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6021354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742922" y="1581713"/>
            <a:ext cx="1865734" cy="184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503BC26-1682-E427-B3F1-BAEED67B7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4608000"/>
            <a:ext cx="1396800" cy="3701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3802F6-32A9-59AA-FAB0-BF7CB382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9" y="581890"/>
            <a:ext cx="4690981" cy="475182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4015C27-573A-B6D6-A647-0E5D77F14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668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3339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kel höger och blå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6021354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742922" y="1581713"/>
            <a:ext cx="1865734" cy="1847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3BF3A03-FDCD-661F-C6A1-0FB0EB218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4608000"/>
            <a:ext cx="1396800" cy="3701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679473F-3D06-A31E-D9E1-390986DA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9" y="581890"/>
            <a:ext cx="4690981" cy="475182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BE2C4499-6708-1A44-07F7-7B2FCB356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668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7791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 blå yta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8C3710C-FB35-52A5-11FC-534EBA9D271F}"/>
              </a:ext>
            </a:extLst>
          </p:cNvPr>
          <p:cNvSpPr/>
          <p:nvPr userDrawn="1"/>
        </p:nvSpPr>
        <p:spPr>
          <a:xfrm>
            <a:off x="0" y="0"/>
            <a:ext cx="3214255" cy="51435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sv-SE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9CC8E5A1-70BD-C196-ABBB-C74115C2D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989" y="800374"/>
            <a:ext cx="4703950" cy="3551131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884ED-BFD9-D747-154D-DDA0007A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27" y="800375"/>
            <a:ext cx="2472820" cy="686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yta och orang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0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A088D1-49A6-FBC9-4BA9-679CC436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3" y="581891"/>
            <a:ext cx="4690981" cy="47518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64981B2E-C880-7151-224F-F7716B909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3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957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yta och blå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974" y="581891"/>
            <a:ext cx="4690981" cy="475182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0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BCC842E3-F962-340B-D118-FE37850F3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218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el vänster och orang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0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28455" y="1581713"/>
            <a:ext cx="1865734" cy="184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64AAF8-63F3-A8F4-EFCC-7079A465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4" y="581891"/>
            <a:ext cx="4690981" cy="47518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43A6738-08AA-0E67-30B8-A314CC39E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41335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el vänster och orange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0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28455" y="1581713"/>
            <a:ext cx="1865734" cy="1847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64E431-B4CB-4CDB-C75F-4BA6A7D9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4" y="581891"/>
            <a:ext cx="4690981" cy="47518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956025F2-0E07-C684-14E7-6D028E2E6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55060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el vänster och blå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0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28455" y="1581713"/>
            <a:ext cx="1865734" cy="184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28AA3C-D25D-3ACA-082C-C7B0C17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4" y="581891"/>
            <a:ext cx="4690981" cy="475182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70BBA5B1-B786-1F1C-647C-50DD2EE4D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2409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el vänster och blå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0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28455" y="1581713"/>
            <a:ext cx="1865734" cy="1847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3068DB-EFFF-F0C8-67AB-4D908812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4" y="581891"/>
            <a:ext cx="4690981" cy="475182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E117D770-1BC4-F195-DB4F-CF8BF9C58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32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00473C6-D8B6-8105-05D9-03F53E01100E}"/>
              </a:ext>
            </a:extLst>
          </p:cNvPr>
          <p:cNvSpPr/>
          <p:nvPr userDrawn="1"/>
        </p:nvSpPr>
        <p:spPr>
          <a:xfrm>
            <a:off x="0" y="0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A6271B4-57A2-5D18-B5B5-4C115E15C173}"/>
              </a:ext>
            </a:extLst>
          </p:cNvPr>
          <p:cNvSpPr/>
          <p:nvPr userDrawn="1"/>
        </p:nvSpPr>
        <p:spPr>
          <a:xfrm>
            <a:off x="0" y="752559"/>
            <a:ext cx="9144000" cy="43909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B96609-9B78-6A55-AE7D-71B9924C2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191465"/>
            <a:ext cx="1440000" cy="3816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AB713F-E15B-DF71-6F2A-486798B7D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113" y="2247844"/>
            <a:ext cx="5761488" cy="515597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9B47EDB-0780-5543-0A30-084C4756A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113" y="2819157"/>
            <a:ext cx="5761488" cy="36902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3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d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BF873E7-1C27-54B4-AF99-B38970494173}"/>
              </a:ext>
            </a:extLst>
          </p:cNvPr>
          <p:cNvSpPr/>
          <p:nvPr userDrawn="1"/>
        </p:nvSpPr>
        <p:spPr>
          <a:xfrm flipH="1">
            <a:off x="3132306" y="0"/>
            <a:ext cx="601169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975" y="581891"/>
            <a:ext cx="4690981" cy="4751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AD2FF623-239F-1CF4-1C39-837C6A0B1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1BD9A5-5181-9D93-9641-B59D5A2AB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440000" cy="3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del till vänster med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 flipH="1">
            <a:off x="3307404" y="0"/>
            <a:ext cx="583659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1BD9A5-5181-9D93-9641-B59D5A2AB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440000" cy="381324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9D732044-9C60-A19D-7E69-C25DD7FC955C}"/>
              </a:ext>
            </a:extLst>
          </p:cNvPr>
          <p:cNvSpPr/>
          <p:nvPr userDrawn="1"/>
        </p:nvSpPr>
        <p:spPr>
          <a:xfrm>
            <a:off x="628455" y="1581713"/>
            <a:ext cx="1865734" cy="18474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CD3B72-1581-D821-E45A-86CC3163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5" y="581891"/>
            <a:ext cx="4690981" cy="4751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81260CDA-3BFA-A3B0-F5BA-4141BBE21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946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del till vänster med cirk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 flipH="1">
            <a:off x="3307403" y="0"/>
            <a:ext cx="583659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1BD9A5-5181-9D93-9641-B59D5A2AB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440000" cy="381324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9D732044-9C60-A19D-7E69-C25DD7FC955C}"/>
              </a:ext>
            </a:extLst>
          </p:cNvPr>
          <p:cNvSpPr/>
          <p:nvPr userDrawn="1"/>
        </p:nvSpPr>
        <p:spPr>
          <a:xfrm>
            <a:off x="628455" y="1581713"/>
            <a:ext cx="1865734" cy="1847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A57CD3-8849-5B17-9A7C-F809C61A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5" y="581891"/>
            <a:ext cx="4690981" cy="4751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97282A5E-C57D-E3E0-F255-95F445325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30088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del till vänster med stor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 flipH="1">
            <a:off x="3307403" y="0"/>
            <a:ext cx="583659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1BD9A5-5181-9D93-9641-B59D5A2AB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440000" cy="381324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0CEC8DED-23BA-358D-28B5-36D2A3342C7F}"/>
              </a:ext>
            </a:extLst>
          </p:cNvPr>
          <p:cNvSpPr/>
          <p:nvPr userDrawn="1"/>
        </p:nvSpPr>
        <p:spPr>
          <a:xfrm>
            <a:off x="449794" y="1404430"/>
            <a:ext cx="2380034" cy="2334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5170F0-F97E-4DB2-CB4D-B8A06D6F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5" y="581891"/>
            <a:ext cx="4690981" cy="4751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DFB516AB-B63A-2283-6F02-12DB87A36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428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del till vänster med stor cirk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 flipH="1">
            <a:off x="3307403" y="0"/>
            <a:ext cx="583659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1BD9A5-5181-9D93-9641-B59D5A2AB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440000" cy="381324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0CEC8DED-23BA-358D-28B5-36D2A3342C7F}"/>
              </a:ext>
            </a:extLst>
          </p:cNvPr>
          <p:cNvSpPr/>
          <p:nvPr userDrawn="1"/>
        </p:nvSpPr>
        <p:spPr>
          <a:xfrm>
            <a:off x="449794" y="1404430"/>
            <a:ext cx="2380034" cy="23346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0E2B50-4F3B-A1A8-A9FD-B29EF28D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74" y="581891"/>
            <a:ext cx="4690981" cy="4751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FEF4D93A-86E2-DBE3-BA3B-1B564F8C0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69591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an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 flipH="1">
            <a:off x="518809" y="0"/>
            <a:ext cx="8625191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236" y="581891"/>
            <a:ext cx="7200718" cy="4946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AD2FF623-239F-1CF4-1C39-837C6A0B1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4236" y="1271079"/>
            <a:ext cx="7200717" cy="323137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11BD9A5-5181-9D93-9641-B59D5A2AB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440000" cy="3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15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an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-149157" y="0"/>
            <a:ext cx="66796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41A29C-6760-075C-2678-F665BCF8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36" y="581891"/>
            <a:ext cx="7200719" cy="49463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301B14D-437D-E1AC-7603-2FD98A741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4236" y="1271079"/>
            <a:ext cx="7200717" cy="323137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18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ran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-149157" y="6485"/>
            <a:ext cx="66796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41A29C-6760-075C-2678-F665BCF8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36" y="581891"/>
            <a:ext cx="7200719" cy="49463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301B14D-437D-E1AC-7603-2FD98A741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4236" y="1271079"/>
            <a:ext cx="7200717" cy="323137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9027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rubrik, halvsida text och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891"/>
            <a:ext cx="8204400" cy="506369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28650" y="1271079"/>
            <a:ext cx="4860000" cy="3421703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9644E9B6-9396-48A4-BE1B-FA3D70D7FDFC}"/>
              </a:ext>
            </a:extLst>
          </p:cNvPr>
          <p:cNvSpPr/>
          <p:nvPr userDrawn="1"/>
        </p:nvSpPr>
        <p:spPr>
          <a:xfrm>
            <a:off x="6135316" y="1325014"/>
            <a:ext cx="2380034" cy="2334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467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bakgrund, halv text och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DFFBA8C-BDA2-548A-66E5-B114EBFF8F66}"/>
              </a:ext>
            </a:extLst>
          </p:cNvPr>
          <p:cNvSpPr/>
          <p:nvPr userDrawn="1"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581891"/>
            <a:ext cx="8204399" cy="50636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28650" y="1271079"/>
            <a:ext cx="4860000" cy="34217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08BAD1-7B9C-8EA5-F551-E10AC80306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396800" cy="369884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CD65D7A2-3D8C-1FAA-DB3D-BA89E1E61EBD}"/>
              </a:ext>
            </a:extLst>
          </p:cNvPr>
          <p:cNvSpPr/>
          <p:nvPr userDrawn="1"/>
        </p:nvSpPr>
        <p:spPr>
          <a:xfrm>
            <a:off x="6156689" y="1623327"/>
            <a:ext cx="2380034" cy="2334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29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00473C6-D8B6-8105-05D9-03F53E01100E}"/>
              </a:ext>
            </a:extLst>
          </p:cNvPr>
          <p:cNvSpPr/>
          <p:nvPr userDrawn="1"/>
        </p:nvSpPr>
        <p:spPr>
          <a:xfrm>
            <a:off x="0" y="0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B96609-9B78-6A55-AE7D-71B9924C2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191465"/>
            <a:ext cx="1440000" cy="38164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4DA4D04-0D5C-3381-DFA2-827CCC63F0B3}"/>
              </a:ext>
            </a:extLst>
          </p:cNvPr>
          <p:cNvSpPr/>
          <p:nvPr userDrawn="1"/>
        </p:nvSpPr>
        <p:spPr>
          <a:xfrm>
            <a:off x="7444154" y="4525108"/>
            <a:ext cx="1699846" cy="61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655C3F-3F94-2977-FFF6-3DACE52A9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360" y="2056153"/>
            <a:ext cx="5761488" cy="515597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AEE2727-18DE-17D7-7A71-EF98540E2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360" y="2627466"/>
            <a:ext cx="5761488" cy="36902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0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rubrik, halvsida text och cirk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891"/>
            <a:ext cx="4860000" cy="47518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28650" y="1271080"/>
            <a:ext cx="4860000" cy="342170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8DE63A80-C162-BA95-391E-5CCA9D7A56A8}"/>
              </a:ext>
            </a:extLst>
          </p:cNvPr>
          <p:cNvSpPr/>
          <p:nvPr userDrawn="1"/>
        </p:nvSpPr>
        <p:spPr>
          <a:xfrm>
            <a:off x="6135316" y="1325014"/>
            <a:ext cx="2380034" cy="2334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042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bakgrund, halvsida text och cirk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FF6CB0E-51E8-EC6E-3F06-78872F7BE6C7}"/>
              </a:ext>
            </a:extLst>
          </p:cNvPr>
          <p:cNvSpPr/>
          <p:nvPr userDrawn="1"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6B1AE14-E2CA-46DE-1D1F-9F83DED42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396800" cy="369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891"/>
            <a:ext cx="4860000" cy="42559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28650" y="1271080"/>
            <a:ext cx="4860000" cy="342170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94FEE3A5-3CEC-B2A0-4E37-2724BEA27097}"/>
              </a:ext>
            </a:extLst>
          </p:cNvPr>
          <p:cNvSpPr/>
          <p:nvPr userDrawn="1"/>
        </p:nvSpPr>
        <p:spPr>
          <a:xfrm>
            <a:off x="6156689" y="1720602"/>
            <a:ext cx="2380034" cy="2334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973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och k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891"/>
            <a:ext cx="8204399" cy="506369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8650" y="1271079"/>
            <a:ext cx="4860000" cy="342170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image3.png"/>
          <p:cNvPicPr>
            <a:picLocks noChangeAspect="1"/>
          </p:cNvPicPr>
          <p:nvPr userDrawn="1"/>
        </p:nvPicPr>
        <p:blipFill rotWithShape="1">
          <a:blip r:embed="rId2">
            <a:alphaModFix amt="29518"/>
          </a:blip>
          <a:srcRect l="-15795" t="-238" r="26594" b="-4968"/>
          <a:stretch/>
        </p:blipFill>
        <p:spPr>
          <a:xfrm>
            <a:off x="1486830" y="1268015"/>
            <a:ext cx="7657170" cy="41324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0852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bakgrund och k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B4B818E-277D-6428-845F-5DC7E7374740}"/>
              </a:ext>
            </a:extLst>
          </p:cNvPr>
          <p:cNvSpPr/>
          <p:nvPr userDrawn="1"/>
        </p:nvSpPr>
        <p:spPr>
          <a:xfrm>
            <a:off x="5774" y="0"/>
            <a:ext cx="9143999" cy="523554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891"/>
            <a:ext cx="8204399" cy="50636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8650" y="1271079"/>
            <a:ext cx="4860000" cy="342170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image3.png"/>
          <p:cNvPicPr>
            <a:picLocks noChangeAspect="1"/>
          </p:cNvPicPr>
          <p:nvPr userDrawn="1"/>
        </p:nvPicPr>
        <p:blipFill rotWithShape="1">
          <a:blip r:embed="rId2">
            <a:alphaModFix amt="29518"/>
          </a:blip>
          <a:srcRect l="-15795" t="-238" r="26594" b="-4968"/>
          <a:stretch/>
        </p:blipFill>
        <p:spPr>
          <a:xfrm>
            <a:off x="1486830" y="1268015"/>
            <a:ext cx="7657170" cy="41324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300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99" y="493200"/>
            <a:ext cx="7925361" cy="492536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72" y="1178384"/>
            <a:ext cx="3780000" cy="252000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556429"/>
            <a:ext cx="3780000" cy="2871813"/>
          </a:xfrm>
          <a:solidFill>
            <a:schemeClr val="accent3"/>
          </a:solidFill>
        </p:spPr>
        <p:txBody>
          <a:bodyPr/>
          <a:lstStyle>
            <a:lvl1pPr marL="285750" indent="-192088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75361" y="1556429"/>
            <a:ext cx="3780000" cy="28718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285750" indent="-192088"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4775361" y="1178384"/>
            <a:ext cx="3780000" cy="252000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2460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er och två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493200"/>
            <a:ext cx="7905600" cy="486051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1399"/>
            <a:ext cx="3780000" cy="252000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4775331" y="1171399"/>
            <a:ext cx="3780000" cy="252000"/>
          </a:xfrm>
        </p:spPr>
        <p:txBody>
          <a:bodyPr anchor="t" anchorCtr="0"/>
          <a:lstStyle>
            <a:lvl1pPr marL="0" indent="0">
              <a:buNone/>
              <a:defRPr sz="16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629842" y="1556430"/>
            <a:ext cx="3780000" cy="2871813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775361" y="1556430"/>
            <a:ext cx="3780000" cy="2871813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706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4A46778-1C04-C834-EEB2-F2AF96C621F8}"/>
              </a:ext>
            </a:extLst>
          </p:cNvPr>
          <p:cNvSpPr/>
          <p:nvPr userDrawn="1"/>
        </p:nvSpPr>
        <p:spPr>
          <a:xfrm>
            <a:off x="-5774" y="4441878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CA73783-BD91-4F14-945B-DD066D0E3C70}"/>
              </a:ext>
            </a:extLst>
          </p:cNvPr>
          <p:cNvSpPr/>
          <p:nvPr userDrawn="1"/>
        </p:nvSpPr>
        <p:spPr>
          <a:xfrm>
            <a:off x="5774" y="1436822"/>
            <a:ext cx="9143999" cy="37987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E2A8FF-7336-D4CB-9174-6B5878991460}"/>
              </a:ext>
            </a:extLst>
          </p:cNvPr>
          <p:cNvSpPr txBox="1"/>
          <p:nvPr userDrawn="1"/>
        </p:nvSpPr>
        <p:spPr>
          <a:xfrm>
            <a:off x="2025517" y="2217809"/>
            <a:ext cx="581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bg1"/>
                </a:solidFill>
                <a:latin typeface="+mn-lt"/>
              </a:rPr>
              <a:t>Forumnorr.se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4503B98-86BE-F8D7-1411-31EE1DBB055E}"/>
              </a:ext>
            </a:extLst>
          </p:cNvPr>
          <p:cNvSpPr/>
          <p:nvPr userDrawn="1"/>
        </p:nvSpPr>
        <p:spPr>
          <a:xfrm>
            <a:off x="1385285" y="2137393"/>
            <a:ext cx="564290" cy="551958"/>
          </a:xfrm>
          <a:prstGeom prst="ellipse">
            <a:avLst/>
          </a:prstGeom>
          <a:solidFill>
            <a:schemeClr val="bg1"/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sv-SE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6" name="Bild 5" descr="Laptop med hel fyllning">
            <a:extLst>
              <a:ext uri="{FF2B5EF4-FFF2-40B4-BE49-F238E27FC236}">
                <a16:creationId xmlns:a16="http://schemas.microsoft.com/office/drawing/2014/main" id="{414CA8BD-8AC5-E9B9-0934-A5B79C1A8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602" y="2254554"/>
            <a:ext cx="341855" cy="341855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D70AB650-B067-EEC9-DC1A-8A718135306F}"/>
              </a:ext>
            </a:extLst>
          </p:cNvPr>
          <p:cNvSpPr/>
          <p:nvPr userDrawn="1"/>
        </p:nvSpPr>
        <p:spPr>
          <a:xfrm>
            <a:off x="1377889" y="2978367"/>
            <a:ext cx="564290" cy="551958"/>
          </a:xfrm>
          <a:prstGeom prst="ellipse">
            <a:avLst/>
          </a:prstGeom>
          <a:solidFill>
            <a:schemeClr val="bg1"/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sv-SE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8" name="Bild 7" descr="Kuvert med hel fyllning">
            <a:extLst>
              <a:ext uri="{FF2B5EF4-FFF2-40B4-BE49-F238E27FC236}">
                <a16:creationId xmlns:a16="http://schemas.microsoft.com/office/drawing/2014/main" id="{A1FEFFD6-4F3E-12D9-D73E-8210EC451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8756" y="3100510"/>
            <a:ext cx="311067" cy="327697"/>
          </a:xfrm>
          <a:prstGeom prst="rect">
            <a:avLst/>
          </a:prstGeom>
        </p:spPr>
      </p:pic>
      <p:sp>
        <p:nvSpPr>
          <p:cNvPr id="19" name="Ellips 18">
            <a:extLst>
              <a:ext uri="{FF2B5EF4-FFF2-40B4-BE49-F238E27FC236}">
                <a16:creationId xmlns:a16="http://schemas.microsoft.com/office/drawing/2014/main" id="{0D934929-ED36-0DBB-E346-D9731D8A926A}"/>
              </a:ext>
            </a:extLst>
          </p:cNvPr>
          <p:cNvSpPr/>
          <p:nvPr userDrawn="1"/>
        </p:nvSpPr>
        <p:spPr>
          <a:xfrm>
            <a:off x="1377193" y="3795895"/>
            <a:ext cx="564290" cy="551958"/>
          </a:xfrm>
          <a:prstGeom prst="ellipse">
            <a:avLst/>
          </a:prstGeom>
          <a:solidFill>
            <a:schemeClr val="bg1"/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sv-SE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22" name="Bildobjekt 21" descr="En bild som visar text, vektorgrafik, clipart&#10;&#10;Automatiskt genererad beskrivning">
            <a:extLst>
              <a:ext uri="{FF2B5EF4-FFF2-40B4-BE49-F238E27FC236}">
                <a16:creationId xmlns:a16="http://schemas.microsoft.com/office/drawing/2014/main" id="{DE13AD4D-2244-80E5-B01D-28E72D6A71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54" y="3946671"/>
            <a:ext cx="277985" cy="275929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F414F1B3-13AD-CB4F-E939-C4038F9907B9}"/>
              </a:ext>
            </a:extLst>
          </p:cNvPr>
          <p:cNvSpPr txBox="1"/>
          <p:nvPr userDrawn="1"/>
        </p:nvSpPr>
        <p:spPr>
          <a:xfrm>
            <a:off x="2025517" y="3912382"/>
            <a:ext cx="459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bg1"/>
                </a:solidFill>
                <a:latin typeface="+mn-lt"/>
              </a:rPr>
              <a:t>Kliniska Studier Sverige – Forum Norr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4F3DA61-5FBD-B0E6-BE5A-CEDE087900E9}"/>
              </a:ext>
            </a:extLst>
          </p:cNvPr>
          <p:cNvSpPr txBox="1"/>
          <p:nvPr userDrawn="1"/>
        </p:nvSpPr>
        <p:spPr>
          <a:xfrm>
            <a:off x="1070244" y="240864"/>
            <a:ext cx="7193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3000" b="1" dirty="0">
                <a:solidFill>
                  <a:schemeClr val="accent2"/>
                </a:solidFill>
                <a:latin typeface="+mj-lt"/>
              </a:rPr>
              <a:t>Kliniska Studier Sverige – Forum Norr</a:t>
            </a:r>
          </a:p>
          <a:p>
            <a:pPr algn="l" defTabSz="457189"/>
            <a:r>
              <a:rPr lang="sv-SE" sz="2000" b="0" dirty="0">
                <a:solidFill>
                  <a:schemeClr val="accent3"/>
                </a:solidFill>
                <a:latin typeface="+mj-lt"/>
              </a:rPr>
              <a:t>Utveckling och stöd för kliniska studier i hälso- och sjukvården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3313B7B4-8BF4-972E-EF14-96C7CE81D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9932" y="3161980"/>
            <a:ext cx="6230615" cy="368345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82479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4A46778-1C04-C834-EEB2-F2AF96C621F8}"/>
              </a:ext>
            </a:extLst>
          </p:cNvPr>
          <p:cNvSpPr/>
          <p:nvPr userDrawn="1"/>
        </p:nvSpPr>
        <p:spPr>
          <a:xfrm>
            <a:off x="-5774" y="4441878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E2A8FF-7336-D4CB-9174-6B5878991460}"/>
              </a:ext>
            </a:extLst>
          </p:cNvPr>
          <p:cNvSpPr txBox="1"/>
          <p:nvPr userDrawn="1"/>
        </p:nvSpPr>
        <p:spPr>
          <a:xfrm>
            <a:off x="2025517" y="2217438"/>
            <a:ext cx="6353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accent3"/>
                </a:solidFill>
                <a:latin typeface="+mn-lt"/>
              </a:rPr>
              <a:t>Forumnorr.se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4503B98-86BE-F8D7-1411-31EE1DBB055E}"/>
              </a:ext>
            </a:extLst>
          </p:cNvPr>
          <p:cNvSpPr/>
          <p:nvPr userDrawn="1"/>
        </p:nvSpPr>
        <p:spPr>
          <a:xfrm>
            <a:off x="1385285" y="2137393"/>
            <a:ext cx="564290" cy="551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sv-SE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6" name="Bild 5" descr="Laptop med hel fyllning">
            <a:extLst>
              <a:ext uri="{FF2B5EF4-FFF2-40B4-BE49-F238E27FC236}">
                <a16:creationId xmlns:a16="http://schemas.microsoft.com/office/drawing/2014/main" id="{414CA8BD-8AC5-E9B9-0934-A5B79C1A8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602" y="2254554"/>
            <a:ext cx="341855" cy="341855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D70AB650-B067-EEC9-DC1A-8A718135306F}"/>
              </a:ext>
            </a:extLst>
          </p:cNvPr>
          <p:cNvSpPr/>
          <p:nvPr userDrawn="1"/>
        </p:nvSpPr>
        <p:spPr>
          <a:xfrm>
            <a:off x="1377889" y="3001813"/>
            <a:ext cx="564290" cy="551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sv-SE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8" name="Bild 7" descr="Kuvert med hel fyllning">
            <a:extLst>
              <a:ext uri="{FF2B5EF4-FFF2-40B4-BE49-F238E27FC236}">
                <a16:creationId xmlns:a16="http://schemas.microsoft.com/office/drawing/2014/main" id="{A1FEFFD6-4F3E-12D9-D73E-8210EC4519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8756" y="3123956"/>
            <a:ext cx="311067" cy="327697"/>
          </a:xfrm>
          <a:prstGeom prst="rect">
            <a:avLst/>
          </a:prstGeom>
        </p:spPr>
      </p:pic>
      <p:sp>
        <p:nvSpPr>
          <p:cNvPr id="19" name="Ellips 18">
            <a:extLst>
              <a:ext uri="{FF2B5EF4-FFF2-40B4-BE49-F238E27FC236}">
                <a16:creationId xmlns:a16="http://schemas.microsoft.com/office/drawing/2014/main" id="{0D934929-ED36-0DBB-E346-D9731D8A926A}"/>
              </a:ext>
            </a:extLst>
          </p:cNvPr>
          <p:cNvSpPr/>
          <p:nvPr userDrawn="1"/>
        </p:nvSpPr>
        <p:spPr>
          <a:xfrm>
            <a:off x="1377193" y="3842787"/>
            <a:ext cx="564290" cy="5519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03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sv-SE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22" name="Bildobjekt 21" descr="En bild som visar text, vektorgrafik, clipart&#10;&#10;Automatiskt genererad beskrivning">
            <a:extLst>
              <a:ext uri="{FF2B5EF4-FFF2-40B4-BE49-F238E27FC236}">
                <a16:creationId xmlns:a16="http://schemas.microsoft.com/office/drawing/2014/main" id="{DE13AD4D-2244-80E5-B01D-28E72D6A71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54" y="3993563"/>
            <a:ext cx="277985" cy="275929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F414F1B3-13AD-CB4F-E939-C4038F9907B9}"/>
              </a:ext>
            </a:extLst>
          </p:cNvPr>
          <p:cNvSpPr txBox="1"/>
          <p:nvPr userDrawn="1"/>
        </p:nvSpPr>
        <p:spPr>
          <a:xfrm>
            <a:off x="2025517" y="3973973"/>
            <a:ext cx="501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accent3"/>
                </a:solidFill>
                <a:latin typeface="+mn-lt"/>
              </a:rPr>
              <a:t>Kliniska Studier Sverige – Forum Norr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4F3DA61-5FBD-B0E6-BE5A-CEDE087900E9}"/>
              </a:ext>
            </a:extLst>
          </p:cNvPr>
          <p:cNvSpPr txBox="1"/>
          <p:nvPr userDrawn="1"/>
        </p:nvSpPr>
        <p:spPr>
          <a:xfrm>
            <a:off x="1070244" y="784076"/>
            <a:ext cx="7193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3000" b="1" dirty="0">
                <a:solidFill>
                  <a:schemeClr val="accent2"/>
                </a:solidFill>
                <a:latin typeface="+mj-lt"/>
              </a:rPr>
              <a:t>Kliniska Studier Sverige – Forum Norr</a:t>
            </a:r>
          </a:p>
          <a:p>
            <a:pPr algn="l" defTabSz="457189"/>
            <a:r>
              <a:rPr lang="sv-SE" sz="2000" b="0" dirty="0">
                <a:solidFill>
                  <a:schemeClr val="accent3"/>
                </a:solidFill>
                <a:latin typeface="+mj-lt"/>
              </a:rPr>
              <a:t>Utveckling och stöd för kliniska studier i hälso- och sjukvården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662B2E92-6BDB-0325-E9F4-E3312296C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9932" y="3123956"/>
            <a:ext cx="6281603" cy="338554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49246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4A46778-1C04-C834-EEB2-F2AF96C621F8}"/>
              </a:ext>
            </a:extLst>
          </p:cNvPr>
          <p:cNvSpPr/>
          <p:nvPr userDrawn="1"/>
        </p:nvSpPr>
        <p:spPr>
          <a:xfrm>
            <a:off x="-5774" y="4441878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CA73783-BD91-4F14-945B-DD066D0E3C70}"/>
              </a:ext>
            </a:extLst>
          </p:cNvPr>
          <p:cNvSpPr/>
          <p:nvPr userDrawn="1"/>
        </p:nvSpPr>
        <p:spPr>
          <a:xfrm>
            <a:off x="3811348" y="0"/>
            <a:ext cx="5332651" cy="5178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E2A8FF-7336-D4CB-9174-6B5878991460}"/>
              </a:ext>
            </a:extLst>
          </p:cNvPr>
          <p:cNvSpPr txBox="1"/>
          <p:nvPr userDrawn="1"/>
        </p:nvSpPr>
        <p:spPr>
          <a:xfrm>
            <a:off x="5135064" y="1680318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1" dirty="0">
                <a:solidFill>
                  <a:schemeClr val="bg1"/>
                </a:solidFill>
                <a:latin typeface="+mn-lt"/>
              </a:rPr>
              <a:t>Kliniskastudier.se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414F1B3-13AD-CB4F-E939-C4038F9907B9}"/>
              </a:ext>
            </a:extLst>
          </p:cNvPr>
          <p:cNvSpPr txBox="1"/>
          <p:nvPr userDrawn="1"/>
        </p:nvSpPr>
        <p:spPr>
          <a:xfrm>
            <a:off x="5135063" y="3656243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1" dirty="0">
                <a:solidFill>
                  <a:schemeClr val="bg1"/>
                </a:solidFill>
                <a:latin typeface="+mn-lt"/>
              </a:rPr>
              <a:t>Kliniska Studier Sverige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4F3DA61-5FBD-B0E6-BE5A-CEDE087900E9}"/>
              </a:ext>
            </a:extLst>
          </p:cNvPr>
          <p:cNvSpPr txBox="1"/>
          <p:nvPr userDrawn="1"/>
        </p:nvSpPr>
        <p:spPr>
          <a:xfrm>
            <a:off x="327718" y="1349634"/>
            <a:ext cx="336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3600" b="1" dirty="0">
                <a:solidFill>
                  <a:schemeClr val="accent2"/>
                </a:solidFill>
                <a:latin typeface="+mj-lt"/>
              </a:rPr>
              <a:t>Låt oss hålla kontakten!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58186EB7-EA58-AE33-0722-AB081DC2A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084" y="2665550"/>
            <a:ext cx="3476422" cy="593012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FED383F-678A-9F9A-80E5-898D7E7459C0}"/>
              </a:ext>
            </a:extLst>
          </p:cNvPr>
          <p:cNvGrpSpPr/>
          <p:nvPr userDrawn="1"/>
        </p:nvGrpSpPr>
        <p:grpSpPr>
          <a:xfrm>
            <a:off x="4456731" y="1561757"/>
            <a:ext cx="564290" cy="551958"/>
            <a:chOff x="4456731" y="1467973"/>
            <a:chExt cx="564290" cy="551958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5CFA5003-20EA-E028-1702-2AC29F81CCBD}"/>
                </a:ext>
              </a:extLst>
            </p:cNvPr>
            <p:cNvSpPr/>
            <p:nvPr userDrawn="1"/>
          </p:nvSpPr>
          <p:spPr>
            <a:xfrm>
              <a:off x="4456731" y="1467973"/>
              <a:ext cx="564290" cy="551958"/>
            </a:xfrm>
            <a:prstGeom prst="ellipse">
              <a:avLst/>
            </a:prstGeom>
            <a:solidFill>
              <a:schemeClr val="bg1"/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10" name="Bild 9" descr="Laptop med hel fyllning">
              <a:extLst>
                <a:ext uri="{FF2B5EF4-FFF2-40B4-BE49-F238E27FC236}">
                  <a16:creationId xmlns:a16="http://schemas.microsoft.com/office/drawing/2014/main" id="{B71A1502-4570-5AB0-0562-6E5ECB4272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4048" y="1585134"/>
              <a:ext cx="341855" cy="341855"/>
            </a:xfrm>
            <a:prstGeom prst="rect">
              <a:avLst/>
            </a:prstGeom>
          </p:spPr>
        </p:pic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39E6ECD-9118-D694-C449-CA0CED7C0926}"/>
              </a:ext>
            </a:extLst>
          </p:cNvPr>
          <p:cNvGrpSpPr/>
          <p:nvPr userDrawn="1"/>
        </p:nvGrpSpPr>
        <p:grpSpPr>
          <a:xfrm>
            <a:off x="4449335" y="2543407"/>
            <a:ext cx="564290" cy="551958"/>
            <a:chOff x="4449335" y="2437900"/>
            <a:chExt cx="564290" cy="551958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95E7514-896D-AA9A-2A6D-D26C02E3B3D2}"/>
                </a:ext>
              </a:extLst>
            </p:cNvPr>
            <p:cNvSpPr/>
            <p:nvPr userDrawn="1"/>
          </p:nvSpPr>
          <p:spPr>
            <a:xfrm>
              <a:off x="4449335" y="2437900"/>
              <a:ext cx="564290" cy="551958"/>
            </a:xfrm>
            <a:prstGeom prst="ellipse">
              <a:avLst/>
            </a:prstGeom>
            <a:solidFill>
              <a:schemeClr val="bg1"/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14" name="Bild 13" descr="Kuvert med hel fyllning">
              <a:extLst>
                <a:ext uri="{FF2B5EF4-FFF2-40B4-BE49-F238E27FC236}">
                  <a16:creationId xmlns:a16="http://schemas.microsoft.com/office/drawing/2014/main" id="{DDDD9722-55FE-000F-FA13-5ABF0F733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0202" y="2560043"/>
              <a:ext cx="311067" cy="327697"/>
            </a:xfrm>
            <a:prstGeom prst="rect">
              <a:avLst/>
            </a:prstGeom>
          </p:spPr>
        </p:pic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4E1B9CD-2CA5-FBB5-6078-2BE4FD6FADA5}"/>
              </a:ext>
            </a:extLst>
          </p:cNvPr>
          <p:cNvGrpSpPr/>
          <p:nvPr userDrawn="1"/>
        </p:nvGrpSpPr>
        <p:grpSpPr>
          <a:xfrm>
            <a:off x="4448639" y="3536780"/>
            <a:ext cx="564290" cy="551958"/>
            <a:chOff x="4448639" y="3372658"/>
            <a:chExt cx="564290" cy="551958"/>
          </a:xfrm>
        </p:grpSpPr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AC4CE6B7-8A94-8406-641C-DDDED8E34F9B}"/>
                </a:ext>
              </a:extLst>
            </p:cNvPr>
            <p:cNvSpPr/>
            <p:nvPr userDrawn="1"/>
          </p:nvSpPr>
          <p:spPr>
            <a:xfrm>
              <a:off x="4448639" y="3372658"/>
              <a:ext cx="564290" cy="551958"/>
            </a:xfrm>
            <a:prstGeom prst="ellipse">
              <a:avLst/>
            </a:prstGeom>
            <a:solidFill>
              <a:schemeClr val="bg1"/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18" name="Bildobjekt 17" descr="En bild som visar text, vektorgrafik, clipart&#10;&#10;Automatiskt genererad beskrivning">
              <a:extLst>
                <a:ext uri="{FF2B5EF4-FFF2-40B4-BE49-F238E27FC236}">
                  <a16:creationId xmlns:a16="http://schemas.microsoft.com/office/drawing/2014/main" id="{9A80ED3D-F86A-898C-06D2-F5C703A8E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100" y="3523434"/>
              <a:ext cx="277985" cy="275929"/>
            </a:xfrm>
            <a:prstGeom prst="rect">
              <a:avLst/>
            </a:prstGeom>
            <a:solidFill>
              <a:schemeClr val="accent3"/>
            </a:solidFill>
          </p:spPr>
        </p:pic>
      </p:grpSp>
    </p:spTree>
    <p:extLst>
      <p:ext uri="{BB962C8B-B14F-4D97-AF65-F5344CB8AC3E}">
        <p14:creationId xmlns:p14="http://schemas.microsoft.com/office/powerpoint/2010/main" val="293218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4A46778-1C04-C834-EEB2-F2AF96C621F8}"/>
              </a:ext>
            </a:extLst>
          </p:cNvPr>
          <p:cNvSpPr/>
          <p:nvPr userDrawn="1"/>
        </p:nvSpPr>
        <p:spPr>
          <a:xfrm>
            <a:off x="-5774" y="4441878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CA73783-BD91-4F14-945B-DD066D0E3C70}"/>
              </a:ext>
            </a:extLst>
          </p:cNvPr>
          <p:cNvSpPr/>
          <p:nvPr userDrawn="1"/>
        </p:nvSpPr>
        <p:spPr>
          <a:xfrm>
            <a:off x="3811349" y="0"/>
            <a:ext cx="5332651" cy="5178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E2A8FF-7336-D4CB-9174-6B5878991460}"/>
              </a:ext>
            </a:extLst>
          </p:cNvPr>
          <p:cNvSpPr txBox="1"/>
          <p:nvPr userDrawn="1"/>
        </p:nvSpPr>
        <p:spPr>
          <a:xfrm>
            <a:off x="5135064" y="1680318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bg1"/>
                </a:solidFill>
                <a:latin typeface="+mn-lt"/>
              </a:rPr>
              <a:t>Forumnorr.se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0DDEC729-A09D-3B87-1524-2DC81D321910}"/>
              </a:ext>
            </a:extLst>
          </p:cNvPr>
          <p:cNvGrpSpPr/>
          <p:nvPr userDrawn="1"/>
        </p:nvGrpSpPr>
        <p:grpSpPr>
          <a:xfrm>
            <a:off x="4456731" y="1561757"/>
            <a:ext cx="564290" cy="551958"/>
            <a:chOff x="4456731" y="1467973"/>
            <a:chExt cx="564290" cy="551958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B4503B98-86BE-F8D7-1411-31EE1DBB055E}"/>
                </a:ext>
              </a:extLst>
            </p:cNvPr>
            <p:cNvSpPr/>
            <p:nvPr userDrawn="1"/>
          </p:nvSpPr>
          <p:spPr>
            <a:xfrm>
              <a:off x="4456731" y="1467973"/>
              <a:ext cx="564290" cy="551958"/>
            </a:xfrm>
            <a:prstGeom prst="ellipse">
              <a:avLst/>
            </a:prstGeom>
            <a:solidFill>
              <a:schemeClr val="bg1"/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6" name="Bild 5" descr="Laptop med hel fyllning">
              <a:extLst>
                <a:ext uri="{FF2B5EF4-FFF2-40B4-BE49-F238E27FC236}">
                  <a16:creationId xmlns:a16="http://schemas.microsoft.com/office/drawing/2014/main" id="{414CA8BD-8AC5-E9B9-0934-A5B79C1A8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4048" y="1585134"/>
              <a:ext cx="341855" cy="341855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213B3B2-2714-4C0D-8CBB-901D061309EC}"/>
              </a:ext>
            </a:extLst>
          </p:cNvPr>
          <p:cNvGrpSpPr/>
          <p:nvPr userDrawn="1"/>
        </p:nvGrpSpPr>
        <p:grpSpPr>
          <a:xfrm>
            <a:off x="4449335" y="2543407"/>
            <a:ext cx="564290" cy="551958"/>
            <a:chOff x="4449335" y="2437900"/>
            <a:chExt cx="564290" cy="551958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D70AB650-B067-EEC9-DC1A-8A718135306F}"/>
                </a:ext>
              </a:extLst>
            </p:cNvPr>
            <p:cNvSpPr/>
            <p:nvPr userDrawn="1"/>
          </p:nvSpPr>
          <p:spPr>
            <a:xfrm>
              <a:off x="4449335" y="2437900"/>
              <a:ext cx="564290" cy="551958"/>
            </a:xfrm>
            <a:prstGeom prst="ellipse">
              <a:avLst/>
            </a:prstGeom>
            <a:solidFill>
              <a:schemeClr val="bg1"/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8" name="Bild 7" descr="Kuvert med hel fyllning">
              <a:extLst>
                <a:ext uri="{FF2B5EF4-FFF2-40B4-BE49-F238E27FC236}">
                  <a16:creationId xmlns:a16="http://schemas.microsoft.com/office/drawing/2014/main" id="{A1FEFFD6-4F3E-12D9-D73E-8210EC451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0202" y="2560043"/>
              <a:ext cx="311067" cy="327697"/>
            </a:xfrm>
            <a:prstGeom prst="rect">
              <a:avLst/>
            </a:prstGeom>
          </p:spPr>
        </p:pic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6632E0C6-B6AD-1360-59BA-2E5092C34778}"/>
              </a:ext>
            </a:extLst>
          </p:cNvPr>
          <p:cNvGrpSpPr/>
          <p:nvPr userDrawn="1"/>
        </p:nvGrpSpPr>
        <p:grpSpPr>
          <a:xfrm>
            <a:off x="4448639" y="3536780"/>
            <a:ext cx="564290" cy="551958"/>
            <a:chOff x="4448639" y="3372658"/>
            <a:chExt cx="564290" cy="551958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0D934929-ED36-0DBB-E346-D9731D8A926A}"/>
                </a:ext>
              </a:extLst>
            </p:cNvPr>
            <p:cNvSpPr/>
            <p:nvPr userDrawn="1"/>
          </p:nvSpPr>
          <p:spPr>
            <a:xfrm>
              <a:off x="4448639" y="3372658"/>
              <a:ext cx="564290" cy="551958"/>
            </a:xfrm>
            <a:prstGeom prst="ellipse">
              <a:avLst/>
            </a:prstGeom>
            <a:solidFill>
              <a:schemeClr val="bg1"/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22" name="Bildobjekt 21" descr="En bild som visar text, vektorgrafik, clipart&#10;&#10;Automatiskt genererad beskrivning">
              <a:extLst>
                <a:ext uri="{FF2B5EF4-FFF2-40B4-BE49-F238E27FC236}">
                  <a16:creationId xmlns:a16="http://schemas.microsoft.com/office/drawing/2014/main" id="{DE13AD4D-2244-80E5-B01D-28E72D6A71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100" y="3523434"/>
              <a:ext cx="277985" cy="275929"/>
            </a:xfrm>
            <a:prstGeom prst="rect">
              <a:avLst/>
            </a:prstGeom>
            <a:solidFill>
              <a:schemeClr val="accent3"/>
            </a:solidFill>
          </p:spPr>
        </p:pic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F414F1B3-13AD-CB4F-E939-C4038F9907B9}"/>
              </a:ext>
            </a:extLst>
          </p:cNvPr>
          <p:cNvSpPr txBox="1"/>
          <p:nvPr userDrawn="1"/>
        </p:nvSpPr>
        <p:spPr>
          <a:xfrm>
            <a:off x="5135063" y="3656243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bg1"/>
                </a:solidFill>
                <a:latin typeface="+mn-lt"/>
              </a:rPr>
              <a:t>Kliniska Studier Sverige – Forum Norr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4F3DA61-5FBD-B0E6-BE5A-CEDE087900E9}"/>
              </a:ext>
            </a:extLst>
          </p:cNvPr>
          <p:cNvSpPr txBox="1"/>
          <p:nvPr userDrawn="1"/>
        </p:nvSpPr>
        <p:spPr>
          <a:xfrm>
            <a:off x="327718" y="1349634"/>
            <a:ext cx="336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36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Tack </a:t>
            </a:r>
            <a:r>
              <a:rPr lang="sv-SE" sz="3600" b="1" dirty="0">
                <a:solidFill>
                  <a:schemeClr val="accent2"/>
                </a:solidFill>
                <a:latin typeface="+mj-lt"/>
              </a:rPr>
              <a:t>för</a:t>
            </a:r>
            <a:r>
              <a:rPr lang="sv-SE" sz="36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 att </a:t>
            </a:r>
          </a:p>
          <a:p>
            <a:pPr algn="l" defTabSz="457189"/>
            <a:r>
              <a:rPr lang="sv-SE" sz="36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du lyssnade!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FBD043C3-1D24-D908-5180-35F0025C0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084" y="2665550"/>
            <a:ext cx="3476422" cy="593012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018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700473C6-D8B6-8105-05D9-03F53E01100E}"/>
              </a:ext>
            </a:extLst>
          </p:cNvPr>
          <p:cNvSpPr/>
          <p:nvPr userDrawn="1"/>
        </p:nvSpPr>
        <p:spPr>
          <a:xfrm>
            <a:off x="0" y="0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A6271B4-57A2-5D18-B5B5-4C115E15C173}"/>
              </a:ext>
            </a:extLst>
          </p:cNvPr>
          <p:cNvSpPr/>
          <p:nvPr userDrawn="1"/>
        </p:nvSpPr>
        <p:spPr>
          <a:xfrm>
            <a:off x="0" y="0"/>
            <a:ext cx="8761379" cy="51434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E44BFC6-23FD-564F-9762-C92838AFAD3E}"/>
              </a:ext>
            </a:extLst>
          </p:cNvPr>
          <p:cNvSpPr/>
          <p:nvPr userDrawn="1"/>
        </p:nvSpPr>
        <p:spPr>
          <a:xfrm>
            <a:off x="8761379" y="0"/>
            <a:ext cx="48638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3DCB1A-4E8E-C04D-666A-62095D67C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99" y="4572000"/>
            <a:ext cx="1440000" cy="381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E1D7151-C2EC-37B9-617B-A79AF2348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946" y="1780916"/>
            <a:ext cx="5761488" cy="515597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F180AA9-D700-C98D-4AD9-CCD67E52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946" y="2352229"/>
            <a:ext cx="5761488" cy="36902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07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4A46778-1C04-C834-EEB2-F2AF96C621F8}"/>
              </a:ext>
            </a:extLst>
          </p:cNvPr>
          <p:cNvSpPr/>
          <p:nvPr userDrawn="1"/>
        </p:nvSpPr>
        <p:spPr>
          <a:xfrm>
            <a:off x="-5774" y="4441878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CA73783-BD91-4F14-945B-DD066D0E3C70}"/>
              </a:ext>
            </a:extLst>
          </p:cNvPr>
          <p:cNvSpPr/>
          <p:nvPr userDrawn="1"/>
        </p:nvSpPr>
        <p:spPr>
          <a:xfrm>
            <a:off x="-5774" y="0"/>
            <a:ext cx="3694767" cy="51782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E2A8FF-7336-D4CB-9174-6B5878991460}"/>
              </a:ext>
            </a:extLst>
          </p:cNvPr>
          <p:cNvSpPr txBox="1"/>
          <p:nvPr userDrawn="1"/>
        </p:nvSpPr>
        <p:spPr>
          <a:xfrm>
            <a:off x="5135064" y="1680318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accent3"/>
                </a:solidFill>
                <a:latin typeface="+mn-lt"/>
              </a:rPr>
              <a:t>Forumnorr.se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414F1B3-13AD-CB4F-E939-C4038F9907B9}"/>
              </a:ext>
            </a:extLst>
          </p:cNvPr>
          <p:cNvSpPr txBox="1"/>
          <p:nvPr userDrawn="1"/>
        </p:nvSpPr>
        <p:spPr>
          <a:xfrm>
            <a:off x="5135063" y="3656242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accent3"/>
                </a:solidFill>
                <a:latin typeface="+mn-lt"/>
              </a:rPr>
              <a:t>Kliniska Studier Sverige – Forum Norr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4F3DA61-5FBD-B0E6-BE5A-CEDE087900E9}"/>
              </a:ext>
            </a:extLst>
          </p:cNvPr>
          <p:cNvSpPr txBox="1"/>
          <p:nvPr userDrawn="1"/>
        </p:nvSpPr>
        <p:spPr>
          <a:xfrm>
            <a:off x="327718" y="1349634"/>
            <a:ext cx="336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3600" b="1" dirty="0">
                <a:solidFill>
                  <a:schemeClr val="bg1"/>
                </a:solidFill>
                <a:latin typeface="Gill Sans MT" panose="020B0502020104020203" pitchFamily="34" charset="0"/>
              </a:rPr>
              <a:t>Låt oss hålla kontakten!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73EE57C1-20B0-8EDC-B451-4537F6DBD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084" y="2665550"/>
            <a:ext cx="3476422" cy="593012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EC4FD32-9750-21FB-CF0B-010D054BBBDF}"/>
              </a:ext>
            </a:extLst>
          </p:cNvPr>
          <p:cNvGrpSpPr/>
          <p:nvPr userDrawn="1"/>
        </p:nvGrpSpPr>
        <p:grpSpPr>
          <a:xfrm>
            <a:off x="4456731" y="1561757"/>
            <a:ext cx="564290" cy="551958"/>
            <a:chOff x="4456731" y="1561757"/>
            <a:chExt cx="564290" cy="551958"/>
          </a:xfrm>
        </p:grpSpPr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D7B7974F-F712-705C-0DC0-7DC6983E8862}"/>
                </a:ext>
              </a:extLst>
            </p:cNvPr>
            <p:cNvSpPr/>
            <p:nvPr userDrawn="1"/>
          </p:nvSpPr>
          <p:spPr>
            <a:xfrm>
              <a:off x="4456731" y="1561757"/>
              <a:ext cx="564290" cy="5519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12" name="Bild 11" descr="Laptop med hel fyllning">
              <a:extLst>
                <a:ext uri="{FF2B5EF4-FFF2-40B4-BE49-F238E27FC236}">
                  <a16:creationId xmlns:a16="http://schemas.microsoft.com/office/drawing/2014/main" id="{482CC383-9DEA-BDD1-8208-56D073B41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4048" y="1678918"/>
              <a:ext cx="341855" cy="341855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482086B3-C736-231D-3D24-2D80136BFB7B}"/>
              </a:ext>
            </a:extLst>
          </p:cNvPr>
          <p:cNvGrpSpPr/>
          <p:nvPr userDrawn="1"/>
        </p:nvGrpSpPr>
        <p:grpSpPr>
          <a:xfrm>
            <a:off x="4449335" y="2543407"/>
            <a:ext cx="564290" cy="551958"/>
            <a:chOff x="4449335" y="2543407"/>
            <a:chExt cx="564290" cy="551958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9CA8E32F-7FC6-C40F-DF6E-CC95BB5AD4D6}"/>
                </a:ext>
              </a:extLst>
            </p:cNvPr>
            <p:cNvSpPr/>
            <p:nvPr userDrawn="1"/>
          </p:nvSpPr>
          <p:spPr>
            <a:xfrm>
              <a:off x="4449335" y="2543407"/>
              <a:ext cx="564290" cy="5519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 dirty="0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16" name="Bild 15" descr="Kuvert med hel fyllning">
              <a:extLst>
                <a:ext uri="{FF2B5EF4-FFF2-40B4-BE49-F238E27FC236}">
                  <a16:creationId xmlns:a16="http://schemas.microsoft.com/office/drawing/2014/main" id="{F5473CA4-BC57-3711-E201-4F831CCC8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0202" y="2665550"/>
              <a:ext cx="311067" cy="327697"/>
            </a:xfrm>
            <a:prstGeom prst="rect">
              <a:avLst/>
            </a:prstGeom>
          </p:spPr>
        </p:pic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878091A-F911-C651-8D15-8ED9ECE07BDF}"/>
              </a:ext>
            </a:extLst>
          </p:cNvPr>
          <p:cNvGrpSpPr/>
          <p:nvPr userDrawn="1"/>
        </p:nvGrpSpPr>
        <p:grpSpPr>
          <a:xfrm>
            <a:off x="4448639" y="3536780"/>
            <a:ext cx="564290" cy="551958"/>
            <a:chOff x="4448639" y="3536780"/>
            <a:chExt cx="564290" cy="551958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79246F54-C67A-71FA-4C25-747E2F5BBE7C}"/>
                </a:ext>
              </a:extLst>
            </p:cNvPr>
            <p:cNvSpPr/>
            <p:nvPr userDrawn="1"/>
          </p:nvSpPr>
          <p:spPr>
            <a:xfrm>
              <a:off x="4448639" y="3536780"/>
              <a:ext cx="564290" cy="5519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20" name="Bildobjekt 19" descr="En bild som visar text, vektorgrafik, clipart&#10;&#10;Automatiskt genererad beskrivning">
              <a:extLst>
                <a:ext uri="{FF2B5EF4-FFF2-40B4-BE49-F238E27FC236}">
                  <a16:creationId xmlns:a16="http://schemas.microsoft.com/office/drawing/2014/main" id="{03CC5B59-CF1D-946B-D452-4E60B52F67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100" y="3687556"/>
              <a:ext cx="277985" cy="275929"/>
            </a:xfrm>
            <a:prstGeom prst="rect">
              <a:avLst/>
            </a:prstGeom>
            <a:solidFill>
              <a:schemeClr val="accent3"/>
            </a:solidFill>
          </p:spPr>
        </p:pic>
      </p:grpSp>
    </p:spTree>
    <p:extLst>
      <p:ext uri="{BB962C8B-B14F-4D97-AF65-F5344CB8AC3E}">
        <p14:creationId xmlns:p14="http://schemas.microsoft.com/office/powerpoint/2010/main" val="1935344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B4A46778-1C04-C834-EEB2-F2AF96C621F8}"/>
              </a:ext>
            </a:extLst>
          </p:cNvPr>
          <p:cNvSpPr/>
          <p:nvPr userDrawn="1"/>
        </p:nvSpPr>
        <p:spPr>
          <a:xfrm>
            <a:off x="-5774" y="4441878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CA73783-BD91-4F14-945B-DD066D0E3C70}"/>
              </a:ext>
            </a:extLst>
          </p:cNvPr>
          <p:cNvSpPr/>
          <p:nvPr userDrawn="1"/>
        </p:nvSpPr>
        <p:spPr>
          <a:xfrm>
            <a:off x="-5774" y="0"/>
            <a:ext cx="3694767" cy="51782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E2A8FF-7336-D4CB-9174-6B5878991460}"/>
              </a:ext>
            </a:extLst>
          </p:cNvPr>
          <p:cNvSpPr txBox="1"/>
          <p:nvPr userDrawn="1"/>
        </p:nvSpPr>
        <p:spPr>
          <a:xfrm>
            <a:off x="5135064" y="1680318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accent3"/>
                </a:solidFill>
                <a:latin typeface="+mn-lt"/>
              </a:rPr>
              <a:t>Forumnorr.se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ACBA063-F200-2592-EAAF-EA0D6119AB49}"/>
              </a:ext>
            </a:extLst>
          </p:cNvPr>
          <p:cNvGrpSpPr/>
          <p:nvPr userDrawn="1"/>
        </p:nvGrpSpPr>
        <p:grpSpPr>
          <a:xfrm>
            <a:off x="4456731" y="1561757"/>
            <a:ext cx="564290" cy="551958"/>
            <a:chOff x="4456731" y="1561757"/>
            <a:chExt cx="564290" cy="551958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B4503B98-86BE-F8D7-1411-31EE1DBB055E}"/>
                </a:ext>
              </a:extLst>
            </p:cNvPr>
            <p:cNvSpPr/>
            <p:nvPr userDrawn="1"/>
          </p:nvSpPr>
          <p:spPr>
            <a:xfrm>
              <a:off x="4456731" y="1561757"/>
              <a:ext cx="564290" cy="5519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6" name="Bild 5" descr="Laptop med hel fyllning">
              <a:extLst>
                <a:ext uri="{FF2B5EF4-FFF2-40B4-BE49-F238E27FC236}">
                  <a16:creationId xmlns:a16="http://schemas.microsoft.com/office/drawing/2014/main" id="{414CA8BD-8AC5-E9B9-0934-A5B79C1A8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4048" y="1678918"/>
              <a:ext cx="341855" cy="341855"/>
            </a:xfrm>
            <a:prstGeom prst="rect">
              <a:avLst/>
            </a:prstGeom>
          </p:spPr>
        </p:pic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2542C93-E37E-D338-5AD3-6A1B2B6224F4}"/>
              </a:ext>
            </a:extLst>
          </p:cNvPr>
          <p:cNvGrpSpPr/>
          <p:nvPr userDrawn="1"/>
        </p:nvGrpSpPr>
        <p:grpSpPr>
          <a:xfrm>
            <a:off x="4449335" y="2543407"/>
            <a:ext cx="564290" cy="551958"/>
            <a:chOff x="4449335" y="2543407"/>
            <a:chExt cx="564290" cy="551958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D70AB650-B067-EEC9-DC1A-8A718135306F}"/>
                </a:ext>
              </a:extLst>
            </p:cNvPr>
            <p:cNvSpPr/>
            <p:nvPr userDrawn="1"/>
          </p:nvSpPr>
          <p:spPr>
            <a:xfrm>
              <a:off x="4449335" y="2543407"/>
              <a:ext cx="564290" cy="5519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 dirty="0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8" name="Bild 7" descr="Kuvert med hel fyllning">
              <a:extLst>
                <a:ext uri="{FF2B5EF4-FFF2-40B4-BE49-F238E27FC236}">
                  <a16:creationId xmlns:a16="http://schemas.microsoft.com/office/drawing/2014/main" id="{A1FEFFD6-4F3E-12D9-D73E-8210EC451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0202" y="2665550"/>
              <a:ext cx="311067" cy="327697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ECDA390B-55C7-7884-E5B1-22E2ECABD71B}"/>
              </a:ext>
            </a:extLst>
          </p:cNvPr>
          <p:cNvGrpSpPr/>
          <p:nvPr userDrawn="1"/>
        </p:nvGrpSpPr>
        <p:grpSpPr>
          <a:xfrm>
            <a:off x="4448639" y="3536780"/>
            <a:ext cx="564290" cy="551958"/>
            <a:chOff x="4448639" y="3536780"/>
            <a:chExt cx="564290" cy="551958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0D934929-ED36-0DBB-E346-D9731D8A926A}"/>
                </a:ext>
              </a:extLst>
            </p:cNvPr>
            <p:cNvSpPr/>
            <p:nvPr userDrawn="1"/>
          </p:nvSpPr>
          <p:spPr>
            <a:xfrm>
              <a:off x="4448639" y="3536780"/>
              <a:ext cx="564290" cy="5519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03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sv-SE">
                <a:solidFill>
                  <a:schemeClr val="accent3"/>
                </a:solidFill>
                <a:latin typeface="Arial"/>
              </a:endParaRPr>
            </a:p>
          </p:txBody>
        </p:sp>
        <p:pic>
          <p:nvPicPr>
            <p:cNvPr id="22" name="Bildobjekt 21" descr="En bild som visar text, vektorgrafik, clipart&#10;&#10;Automatiskt genererad beskrivning">
              <a:extLst>
                <a:ext uri="{FF2B5EF4-FFF2-40B4-BE49-F238E27FC236}">
                  <a16:creationId xmlns:a16="http://schemas.microsoft.com/office/drawing/2014/main" id="{DE13AD4D-2244-80E5-B01D-28E72D6A71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100" y="3687556"/>
              <a:ext cx="277985" cy="275929"/>
            </a:xfrm>
            <a:prstGeom prst="rect">
              <a:avLst/>
            </a:prstGeom>
            <a:solidFill>
              <a:schemeClr val="accent3"/>
            </a:solidFill>
          </p:spPr>
        </p:pic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F414F1B3-13AD-CB4F-E939-C4038F9907B9}"/>
              </a:ext>
            </a:extLst>
          </p:cNvPr>
          <p:cNvSpPr txBox="1"/>
          <p:nvPr userDrawn="1"/>
        </p:nvSpPr>
        <p:spPr>
          <a:xfrm>
            <a:off x="5135063" y="3656243"/>
            <a:ext cx="356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sv-SE" sz="1600" b="0" dirty="0">
                <a:solidFill>
                  <a:schemeClr val="accent3"/>
                </a:solidFill>
                <a:latin typeface="+mn-lt"/>
              </a:rPr>
              <a:t>Kliniska Studier Sverige – Forum Norr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4F3DA61-5FBD-B0E6-BE5A-CEDE087900E9}"/>
              </a:ext>
            </a:extLst>
          </p:cNvPr>
          <p:cNvSpPr txBox="1"/>
          <p:nvPr userDrawn="1"/>
        </p:nvSpPr>
        <p:spPr>
          <a:xfrm>
            <a:off x="327718" y="1349634"/>
            <a:ext cx="336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3600" b="1" dirty="0">
                <a:solidFill>
                  <a:schemeClr val="bg1"/>
                </a:solidFill>
                <a:latin typeface="+mj-lt"/>
              </a:rPr>
              <a:t>Tack</a:t>
            </a:r>
            <a:r>
              <a:rPr lang="sv-SE" sz="3600" b="1" dirty="0">
                <a:solidFill>
                  <a:schemeClr val="bg1"/>
                </a:solidFill>
                <a:latin typeface="Gill Sans MT" panose="020B0502020104020203" pitchFamily="34" charset="0"/>
              </a:rPr>
              <a:t> för att </a:t>
            </a:r>
            <a:br>
              <a:rPr lang="sv-SE" sz="36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sv-SE" sz="3600" b="1" dirty="0">
                <a:solidFill>
                  <a:schemeClr val="bg1"/>
                </a:solidFill>
                <a:latin typeface="Gill Sans MT" panose="020B0502020104020203" pitchFamily="34" charset="0"/>
              </a:rPr>
              <a:t>du lyssnade!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5FA5EFA1-85A3-0E10-4B15-DDD7299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2083" y="2665550"/>
            <a:ext cx="3476422" cy="593012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7446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C716BE3-4F35-8407-7EAA-2D640B174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0" r="1" b="30379"/>
          <a:stretch/>
        </p:blipFill>
        <p:spPr>
          <a:xfrm>
            <a:off x="-1" y="978853"/>
            <a:ext cx="7641772" cy="41808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655C3F-3F94-2977-FFF6-3DACE52A95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2229" y="1833406"/>
            <a:ext cx="6299354" cy="515597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 sz="3200" dirty="0"/>
              <a:t>Kliniska Studier Sverige </a:t>
            </a:r>
            <a:endParaRPr lang="en-US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00473C6-D8B6-8105-05D9-03F53E01100E}"/>
              </a:ext>
            </a:extLst>
          </p:cNvPr>
          <p:cNvSpPr/>
          <p:nvPr userDrawn="1"/>
        </p:nvSpPr>
        <p:spPr>
          <a:xfrm>
            <a:off x="0" y="0"/>
            <a:ext cx="9144000" cy="73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B96609-9B78-6A55-AE7D-71B9924C23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3566" y="4465215"/>
            <a:ext cx="1483575" cy="39319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AEE2727-18DE-17D7-7A71-EF98540E28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2229" y="2443908"/>
            <a:ext cx="6299354" cy="36902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z="1600" dirty="0"/>
              <a:t>Utveckling och stöd för kliniska studier i hälso- och sjukvården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A1618135-B6AD-9E3C-3BDE-114C69CEB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3455" y="227422"/>
            <a:ext cx="3787302" cy="19058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 b="1">
                <a:latin typeface="+mn-lt"/>
              </a:defRPr>
            </a:lvl1pPr>
          </a:lstStyle>
          <a:p>
            <a:r>
              <a:rPr lang="sv-SE" dirty="0"/>
              <a:t>[Sammanhang som presentationen hålls i]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62C9CAC5-0244-AAD1-63BB-55AD93DCD6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3455" y="482962"/>
            <a:ext cx="3787302" cy="190589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r>
              <a:rPr lang="sv-SE" dirty="0"/>
              <a:t>[Ditt namn, din titel]</a:t>
            </a:r>
          </a:p>
        </p:txBody>
      </p:sp>
    </p:spTree>
    <p:extLst>
      <p:ext uri="{BB962C8B-B14F-4D97-AF65-F5344CB8AC3E}">
        <p14:creationId xmlns:p14="http://schemas.microsoft.com/office/powerpoint/2010/main" val="7051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0801"/>
            <a:ext cx="7905600" cy="486569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0043"/>
            <a:ext cx="7905600" cy="3308657"/>
          </a:xfrm>
        </p:spPr>
        <p:txBody>
          <a:bodyPr/>
          <a:lstStyle>
            <a:lvl1pPr marL="180975" indent="-180975">
              <a:defRPr>
                <a:latin typeface="+mn-lt"/>
              </a:defRPr>
            </a:lvl1pPr>
            <a:lvl2pPr marL="355600" indent="-174625">
              <a:defRPr>
                <a:latin typeface="+mn-lt"/>
              </a:defRPr>
            </a:lvl2pPr>
            <a:lvl3pPr marL="536575" indent="-180975">
              <a:defRPr>
                <a:latin typeface="+mn-lt"/>
              </a:defRPr>
            </a:lvl3pPr>
            <a:lvl4pPr marL="717550" indent="-180975">
              <a:defRPr>
                <a:latin typeface="+mn-lt"/>
              </a:defRPr>
            </a:lvl4pPr>
            <a:lvl5pPr marL="898525" indent="-180975"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6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yta till hög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784698" y="800374"/>
            <a:ext cx="4703951" cy="3551131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6021354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67A60D-556C-D1F6-7AC6-750779FD7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4608000"/>
            <a:ext cx="1396800" cy="37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3930" y="800375"/>
            <a:ext cx="2545861" cy="686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4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yta till höger och orang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668" y="581891"/>
            <a:ext cx="4690981" cy="475182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6021354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F3026F77-90B3-5F04-9DFA-5C23BB3CE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668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9D7F18-1CE4-118F-FE24-55CFC0D99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4608000"/>
            <a:ext cx="1396800" cy="3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8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yta till höger och blå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6021354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418A78-F574-C748-85FA-38D440A50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4608000"/>
            <a:ext cx="1396800" cy="370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A82A6A-F2B8-0476-4A05-4DF044CF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9" y="581890"/>
            <a:ext cx="4690981" cy="475182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23FC357-65D9-FBDF-0E56-CF6631848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668" y="1271080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479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kel höger och orang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3141606-2DF7-B194-4097-F7446C81A5B2}"/>
              </a:ext>
            </a:extLst>
          </p:cNvPr>
          <p:cNvSpPr/>
          <p:nvPr userDrawn="1"/>
        </p:nvSpPr>
        <p:spPr>
          <a:xfrm>
            <a:off x="6021354" y="0"/>
            <a:ext cx="3122645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6E9B15-C12F-777D-1288-0EB513F21679}"/>
              </a:ext>
            </a:extLst>
          </p:cNvPr>
          <p:cNvSpPr/>
          <p:nvPr userDrawn="1"/>
        </p:nvSpPr>
        <p:spPr>
          <a:xfrm>
            <a:off x="6742922" y="1581713"/>
            <a:ext cx="1865734" cy="184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566DFC38-C676-063D-D4D2-BD614FFC3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4608000"/>
            <a:ext cx="1440000" cy="3816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EEE1B20-23BD-2767-CBF4-7CEC39E6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8" y="581891"/>
            <a:ext cx="4690981" cy="475182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18914890-AB33-702B-790E-EBB3EF46F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668" y="1271079"/>
            <a:ext cx="4690981" cy="3242553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7043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2683"/>
            <a:ext cx="7905600" cy="4671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67319"/>
            <a:ext cx="7905600" cy="3320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607E88-5578-0783-B555-6085DF8C594B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00" y="4572000"/>
            <a:ext cx="1440000" cy="3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1" r:id="rId3"/>
    <p:sldLayoutId id="2147483718" r:id="rId4"/>
    <p:sldLayoutId id="2147483662" r:id="rId5"/>
    <p:sldLayoutId id="2147483695" r:id="rId6"/>
    <p:sldLayoutId id="2147483691" r:id="rId7"/>
    <p:sldLayoutId id="2147483696" r:id="rId8"/>
    <p:sldLayoutId id="2147483690" r:id="rId9"/>
    <p:sldLayoutId id="2147483707" r:id="rId10"/>
    <p:sldLayoutId id="2147483697" r:id="rId11"/>
    <p:sldLayoutId id="2147483706" r:id="rId12"/>
    <p:sldLayoutId id="2147483693" r:id="rId13"/>
    <p:sldLayoutId id="2147483692" r:id="rId14"/>
    <p:sldLayoutId id="2147483698" r:id="rId15"/>
    <p:sldLayoutId id="2147483689" r:id="rId16"/>
    <p:sldLayoutId id="2147483709" r:id="rId17"/>
    <p:sldLayoutId id="2147483699" r:id="rId18"/>
    <p:sldLayoutId id="2147483708" r:id="rId19"/>
    <p:sldLayoutId id="2147483700" r:id="rId20"/>
    <p:sldLayoutId id="2147483719" r:id="rId21"/>
    <p:sldLayoutId id="2147483721" r:id="rId22"/>
    <p:sldLayoutId id="2147483720" r:id="rId23"/>
    <p:sldLayoutId id="2147483722" r:id="rId24"/>
    <p:sldLayoutId id="2147483716" r:id="rId25"/>
    <p:sldLayoutId id="2147483717" r:id="rId26"/>
    <p:sldLayoutId id="2147483724" r:id="rId27"/>
    <p:sldLayoutId id="2147483664" r:id="rId28"/>
    <p:sldLayoutId id="2147483711" r:id="rId29"/>
    <p:sldLayoutId id="2147483675" r:id="rId30"/>
    <p:sldLayoutId id="2147483712" r:id="rId31"/>
    <p:sldLayoutId id="2147483686" r:id="rId32"/>
    <p:sldLayoutId id="2147483704" r:id="rId33"/>
    <p:sldLayoutId id="2147483681" r:id="rId34"/>
    <p:sldLayoutId id="2147483683" r:id="rId35"/>
    <p:sldLayoutId id="2147483705" r:id="rId36"/>
    <p:sldLayoutId id="2147483703" r:id="rId37"/>
    <p:sldLayoutId id="2147483667" r:id="rId38"/>
    <p:sldLayoutId id="2147483713" r:id="rId39"/>
    <p:sldLayoutId id="2147483694" r:id="rId40"/>
    <p:sldLayoutId id="2147483714" r:id="rId41"/>
    <p:sldLayoutId id="2147483725" r:id="rId4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177800" indent="-177800" algn="l" defTabSz="685800" rtl="0" eaLnBrk="1" latinLnBrk="0" hangingPunct="1">
        <a:lnSpc>
          <a:spcPct val="114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354013" indent="-176213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541338" indent="-187325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19138" indent="-177800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895350" indent="-176213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5.xml"/><Relationship Id="rId18" Type="http://schemas.openxmlformats.org/officeDocument/2006/relationships/image" Target="../media/image33.png"/><Relationship Id="rId26" Type="http://schemas.openxmlformats.org/officeDocument/2006/relationships/customXml" Target="../ink/ink12.xml"/><Relationship Id="rId3" Type="http://schemas.openxmlformats.org/officeDocument/2006/relationships/image" Target="../media/image25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3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customXml" Target="../ink/ink4.xml"/><Relationship Id="rId24" Type="http://schemas.openxmlformats.org/officeDocument/2006/relationships/image" Target="../media/image36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customXml" Target="../ink/ink14.xml"/><Relationship Id="rId10" Type="http://schemas.openxmlformats.org/officeDocument/2006/relationships/image" Target="../media/image29.png"/><Relationship Id="rId19" Type="http://schemas.openxmlformats.org/officeDocument/2006/relationships/customXml" Target="../ink/ink8.xml"/><Relationship Id="rId4" Type="http://schemas.openxmlformats.org/officeDocument/2006/relationships/image" Target="../media/image26.png"/><Relationship Id="rId9" Type="http://schemas.openxmlformats.org/officeDocument/2006/relationships/customXml" Target="../ink/ink3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13.xml"/><Relationship Id="rId30" Type="http://schemas.openxmlformats.org/officeDocument/2006/relationships/customXml" Target="../ink/ink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aje/kwi18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8.png"/><Relationship Id="rId5" Type="http://schemas.openxmlformats.org/officeDocument/2006/relationships/hyperlink" Target="https://doi.org/10.1038/s41467-020-19478-2" TargetMode="External"/><Relationship Id="rId4" Type="http://schemas.openxmlformats.org/officeDocument/2006/relationships/hyperlink" Target="https://doi.org/10.1111/joim.1236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umu.se/courses/2600/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23E7746-46B4-BF05-1DAB-966DFAF18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152" y="1185568"/>
            <a:ext cx="6299354" cy="1163436"/>
          </a:xfrm>
        </p:spPr>
        <p:txBody>
          <a:bodyPr>
            <a:normAutofit/>
          </a:bodyPr>
          <a:lstStyle/>
          <a:p>
            <a:r>
              <a:rPr lang="sv-SE" sz="4000" dirty="0"/>
              <a:t>Statistiska paradoxer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600A56-F48A-141B-8AE8-8D1B4F25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152" y="2443908"/>
            <a:ext cx="6299354" cy="369028"/>
          </a:xfrm>
        </p:spPr>
        <p:txBody>
          <a:bodyPr/>
          <a:lstStyle/>
          <a:p>
            <a:r>
              <a:rPr lang="sv-SE" sz="1800" dirty="0"/>
              <a:t>Utveckling och stöd för kliniska studier i hälso- och sjukvården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60667E-EE33-4BE3-B663-50A1ACD5A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Forum Norr Statistikernätverk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691683B-E832-D1D7-6BA0-0844EA7A5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Lunchseminarium 1/2 2024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58EC39A-51EF-3126-3EF2-FD028F6BCB47}"/>
              </a:ext>
            </a:extLst>
          </p:cNvPr>
          <p:cNvSpPr txBox="1"/>
          <p:nvPr/>
        </p:nvSpPr>
        <p:spPr>
          <a:xfrm>
            <a:off x="1755152" y="3046021"/>
            <a:ext cx="3836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200" dirty="0">
                <a:solidFill>
                  <a:schemeClr val="accent3"/>
                </a:solidFill>
                <a:latin typeface="+mj-lt"/>
              </a:rPr>
              <a:t>Gabriel Granåsen, gabriel.granasen@regionvasterbotten.se</a:t>
            </a:r>
            <a:br>
              <a:rPr lang="sv-SE" sz="1200" dirty="0">
                <a:solidFill>
                  <a:schemeClr val="accent3"/>
                </a:solidFill>
                <a:latin typeface="+mj-lt"/>
              </a:rPr>
            </a:br>
            <a:r>
              <a:rPr lang="sv-SE" sz="1200" dirty="0">
                <a:solidFill>
                  <a:schemeClr val="accent3"/>
                </a:solidFill>
                <a:latin typeface="+mj-lt"/>
              </a:rPr>
              <a:t>Registercentrum Norr, Region Västerbotten</a:t>
            </a:r>
            <a:br>
              <a:rPr lang="sv-SE" sz="1200" dirty="0">
                <a:solidFill>
                  <a:schemeClr val="accent3"/>
                </a:solidFill>
                <a:latin typeface="+mj-lt"/>
              </a:rPr>
            </a:br>
            <a:endParaRPr lang="sv-SE" sz="1200" dirty="0">
              <a:solidFill>
                <a:schemeClr val="accent3"/>
              </a:solidFill>
              <a:latin typeface="+mj-lt"/>
            </a:endParaRPr>
          </a:p>
          <a:p>
            <a:br>
              <a:rPr lang="sv-SE" sz="1200" dirty="0"/>
            </a:br>
            <a:endParaRPr lang="sv-SE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Bildobjekt 11" descr="En bild som visar Grafik, grafisk design, Teckensnitt, logotyp&#10;&#10;Automatiskt genererad beskrivning">
            <a:extLst>
              <a:ext uri="{FF2B5EF4-FFF2-40B4-BE49-F238E27FC236}">
                <a16:creationId xmlns:a16="http://schemas.microsoft.com/office/drawing/2014/main" id="{1636BD35-C276-A934-E3BE-988CCF081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8" y="4236444"/>
            <a:ext cx="1567542" cy="6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4418B-5D47-7CF6-043F-9873C1E3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Lord’s</a:t>
            </a:r>
            <a:r>
              <a:rPr lang="sv-SE" dirty="0"/>
              <a:t> 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5749E1-CDA5-9F88-A25B-D7EC2278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0043"/>
            <a:ext cx="7905600" cy="1431857"/>
          </a:xfrm>
        </p:spPr>
        <p:txBody>
          <a:bodyPr/>
          <a:lstStyle/>
          <a:p>
            <a:r>
              <a:rPr lang="sv-SE" sz="1600" dirty="0"/>
              <a:t>Ett stort universitet är intresserade av att studera effekten av den kost som serveras på </a:t>
            </a:r>
            <a:r>
              <a:rPr lang="sv-SE" sz="1600" dirty="0" err="1"/>
              <a:t>universitetetmatsalar</a:t>
            </a:r>
            <a:r>
              <a:rPr lang="sv-SE" sz="1600" dirty="0"/>
              <a:t> och könsskillnader i denna effekt.</a:t>
            </a:r>
          </a:p>
          <a:p>
            <a:r>
              <a:rPr lang="sv-SE" sz="1600" dirty="0"/>
              <a:t>Varje students vikt noteras i september (t</a:t>
            </a:r>
            <a:r>
              <a:rPr lang="sv-SE" sz="1600" baseline="-25000" dirty="0"/>
              <a:t>0</a:t>
            </a:r>
            <a:r>
              <a:rPr lang="sv-SE" sz="1600" dirty="0"/>
              <a:t>) och juni följande år (t</a:t>
            </a:r>
            <a:r>
              <a:rPr lang="sv-SE" sz="1600" baseline="-25000" dirty="0"/>
              <a:t>1</a:t>
            </a:r>
            <a:r>
              <a:rPr lang="sv-SE" sz="1600" dirty="0"/>
              <a:t>) </a:t>
            </a:r>
          </a:p>
          <a:p>
            <a:r>
              <a:rPr lang="sv-SE" sz="1600" dirty="0"/>
              <a:t>Vid skolårets slut analyseras data av två oberoende statistiker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2CFAE233-2B21-FEF3-C385-E95E73DF3584}"/>
              </a:ext>
            </a:extLst>
          </p:cNvPr>
          <p:cNvGrpSpPr/>
          <p:nvPr/>
        </p:nvGrpSpPr>
        <p:grpSpPr>
          <a:xfrm>
            <a:off x="-266700" y="2571750"/>
            <a:ext cx="9410700" cy="2730770"/>
            <a:chOff x="-266700" y="2571750"/>
            <a:chExt cx="9410700" cy="273077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C1DC814-9D91-394B-2EE1-732BF3A28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6700" y="3289789"/>
              <a:ext cx="2432050" cy="2012731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AB2B8DA-6F5E-DF69-8211-177A77E7F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7796" y="3289788"/>
              <a:ext cx="2216204" cy="2012731"/>
            </a:xfrm>
            <a:prstGeom prst="rect">
              <a:avLst/>
            </a:prstGeom>
          </p:spPr>
        </p:pic>
        <p:sp>
          <p:nvSpPr>
            <p:cNvPr id="11" name="Pratbubbla: rektangel med rundade hörn 10">
              <a:extLst>
                <a:ext uri="{FF2B5EF4-FFF2-40B4-BE49-F238E27FC236}">
                  <a16:creationId xmlns:a16="http://schemas.microsoft.com/office/drawing/2014/main" id="{EAC985AA-26E3-415D-E5F3-25952C8E0437}"/>
                </a:ext>
              </a:extLst>
            </p:cNvPr>
            <p:cNvSpPr/>
            <p:nvPr/>
          </p:nvSpPr>
          <p:spPr>
            <a:xfrm>
              <a:off x="1543050" y="2571750"/>
              <a:ext cx="4622800" cy="889000"/>
            </a:xfrm>
            <a:prstGeom prst="wedgeRoundRectCallout">
              <a:avLst>
                <a:gd name="adj1" fmla="val -47619"/>
                <a:gd name="adj2" fmla="val 67500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Det finns inte någon effekt av diet eller någon skillnad i effekten mellan kön</a:t>
              </a:r>
            </a:p>
          </p:txBody>
        </p:sp>
        <p:sp>
          <p:nvSpPr>
            <p:cNvPr id="12" name="Pratbubbla: rektangel med rundade hörn 11">
              <a:extLst>
                <a:ext uri="{FF2B5EF4-FFF2-40B4-BE49-F238E27FC236}">
                  <a16:creationId xmlns:a16="http://schemas.microsoft.com/office/drawing/2014/main" id="{A7AF35F0-67FD-92AC-0043-6779018AE139}"/>
                </a:ext>
              </a:extLst>
            </p:cNvPr>
            <p:cNvSpPr/>
            <p:nvPr/>
          </p:nvSpPr>
          <p:spPr>
            <a:xfrm>
              <a:off x="2038350" y="3734289"/>
              <a:ext cx="4622800" cy="889000"/>
            </a:xfrm>
            <a:prstGeom prst="wedgeRoundRectCallout">
              <a:avLst>
                <a:gd name="adj1" fmla="val 63370"/>
                <a:gd name="adj2" fmla="val 11071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Pojkarna har en signifikant högre viktuppgång än flickor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6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BE3A2-DE48-25C4-2007-B1DE3E5D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Statistiker 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EE3F9A-9258-DB03-69A6-200AD63FE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3974" y="1271080"/>
            <a:ext cx="4690981" cy="3290529"/>
          </a:xfrm>
        </p:spPr>
        <p:txBody>
          <a:bodyPr/>
          <a:lstStyle/>
          <a:p>
            <a:r>
              <a:rPr lang="sv-SE" dirty="0"/>
              <a:t>Statistiker 1 analyserar medelvikten hos pojkar och flickor vid början och slutet av läsåret. </a:t>
            </a:r>
          </a:p>
          <a:p>
            <a:r>
              <a:rPr lang="sv-SE" dirty="0"/>
              <a:t>Medelvikten hos både flickor och pojkar var samma vid </a:t>
            </a:r>
            <a:r>
              <a:rPr lang="sv-SE" sz="1800" kern="1200" dirty="0">
                <a:solidFill>
                  <a:srgbClr val="00365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t</a:t>
            </a:r>
            <a:r>
              <a:rPr lang="sv-SE" baseline="-25000" dirty="0">
                <a:solidFill>
                  <a:srgbClr val="003651"/>
                </a:solidFill>
                <a:latin typeface="Gill Sans MT" panose="020B0502020104020203" pitchFamily="34" charset="0"/>
              </a:rPr>
              <a:t>0</a:t>
            </a:r>
            <a:r>
              <a:rPr lang="sv-SE" dirty="0"/>
              <a:t> och </a:t>
            </a:r>
            <a:r>
              <a:rPr lang="sv-SE" sz="1800" kern="1200" dirty="0">
                <a:solidFill>
                  <a:srgbClr val="00365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t</a:t>
            </a:r>
            <a:r>
              <a:rPr lang="sv-SE" sz="1800" kern="1200" baseline="-25000" dirty="0">
                <a:solidFill>
                  <a:srgbClr val="00365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1</a:t>
            </a:r>
          </a:p>
          <a:p>
            <a:r>
              <a:rPr lang="sv-SE" dirty="0"/>
              <a:t>”Individers vikt har troligen förändrats över året men gruppen i stort har inte förändrats i stort eller för något kön”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4DC2C0-6B26-C9DD-608C-5148E2422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2" y="1432280"/>
            <a:ext cx="2432050" cy="2012731"/>
          </a:xfrm>
          <a:prstGeom prst="rect">
            <a:avLst/>
          </a:prstGeom>
        </p:spPr>
      </p:pic>
      <p:sp>
        <p:nvSpPr>
          <p:cNvPr id="5" name="Pratbubbla: rektangel med rundade hörn 4">
            <a:extLst>
              <a:ext uri="{FF2B5EF4-FFF2-40B4-BE49-F238E27FC236}">
                <a16:creationId xmlns:a16="http://schemas.microsoft.com/office/drawing/2014/main" id="{BEAF93ED-0DDD-479F-1496-12E3BFBAC9F7}"/>
              </a:ext>
            </a:extLst>
          </p:cNvPr>
          <p:cNvSpPr/>
          <p:nvPr/>
        </p:nvSpPr>
        <p:spPr>
          <a:xfrm>
            <a:off x="2590800" y="3789870"/>
            <a:ext cx="4622800" cy="889000"/>
          </a:xfrm>
          <a:prstGeom prst="wedgeRoundRectCallout">
            <a:avLst>
              <a:gd name="adj1" fmla="val -53800"/>
              <a:gd name="adj2" fmla="val -51786"/>
              <a:gd name="adj3" fmla="val 16667"/>
            </a:avLst>
          </a:prstGeom>
          <a:solidFill>
            <a:srgbClr val="C450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Det finns inte någon effekt av diet eller någon skillnad i effekten mellan kön</a:t>
            </a:r>
          </a:p>
        </p:txBody>
      </p:sp>
    </p:spTree>
    <p:extLst>
      <p:ext uri="{BB962C8B-B14F-4D97-AF65-F5344CB8AC3E}">
        <p14:creationId xmlns:p14="http://schemas.microsoft.com/office/powerpoint/2010/main" val="244605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6672BD3A-D226-206B-B41A-5B58FE539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33005"/>
            <a:ext cx="3669167" cy="387748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2605FD4-2E03-EA49-D421-4B72F2A3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Statistiker 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6314A603-B552-CA32-027D-65A33C4BD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70043"/>
                <a:ext cx="3992106" cy="3632656"/>
              </a:xfrm>
            </p:spPr>
            <p:txBody>
              <a:bodyPr/>
              <a:lstStyle/>
              <a:p>
                <a:r>
                  <a:rPr lang="sv-SE" sz="1800" dirty="0"/>
                  <a:t>Ingen förändring följer linjen som lutar 45</a:t>
                </a:r>
                <a:r>
                  <a:rPr lang="sv-SE" sz="1800" dirty="0">
                    <a:sym typeface="Symbol" panose="05050102010706020507" pitchFamily="18" charset="2"/>
                  </a:rPr>
                  <a:t></a:t>
                </a:r>
              </a:p>
              <a:p>
                <a:r>
                  <a:rPr lang="sv-SE" sz="1800" dirty="0">
                    <a:sym typeface="Symbol" panose="05050102010706020507" pitchFamily="18" charset="2"/>
                  </a:rPr>
                  <a:t>Eftersom båda gruppers medelvärden ligger efter denna linje ser vi ingen förändring.</a:t>
                </a:r>
              </a:p>
              <a:p>
                <a:r>
                  <a:rPr lang="sv-SE" dirty="0">
                    <a:sym typeface="Symbol" panose="05050102010706020507" pitchFamily="18" charset="2"/>
                  </a:rPr>
                  <a:t>Analysen bygger på </a:t>
                </a:r>
                <a:r>
                  <a:rPr lang="sv-SE" dirty="0">
                    <a:solidFill>
                      <a:srgbClr val="C45028"/>
                    </a:solidFill>
                    <a:sym typeface="Symbol" panose="05050102010706020507" pitchFamily="18" charset="2"/>
                  </a:rPr>
                  <a:t>Change Score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sv-SE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sv-SE" b="0" dirty="0"/>
              </a:p>
              <a:p>
                <a:pPr lvl="1"/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sv-SE" b="0" dirty="0"/>
              </a:p>
              <a:p>
                <a:r>
                  <a:rPr lang="sv-SE" dirty="0">
                    <a:sym typeface="Symbol" panose="05050102010706020507" pitchFamily="18" charset="2"/>
                  </a:rPr>
                  <a:t>Kan analysers med parat t-test eller ANOVA för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sv-SE" dirty="0">
                  <a:sym typeface="Symbol" panose="05050102010706020507" pitchFamily="18" charset="2"/>
                </a:endParaRPr>
              </a:p>
              <a:p>
                <a:endParaRPr lang="sv-SE" dirty="0">
                  <a:sym typeface="Symbol" panose="05050102010706020507" pitchFamily="18" charset="2"/>
                </a:endParaRPr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6314A603-B552-CA32-027D-65A33C4BD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70043"/>
                <a:ext cx="3992106" cy="3632656"/>
              </a:xfrm>
              <a:blipFill>
                <a:blip r:embed="rId4"/>
                <a:stretch>
                  <a:fillRect l="-3664" t="-1849" r="-1985" b="-386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99AAB619-F4A3-9E3D-A45F-B0973028B225}"/>
              </a:ext>
            </a:extLst>
          </p:cNvPr>
          <p:cNvCxnSpPr>
            <a:cxnSpLocks/>
          </p:cNvCxnSpPr>
          <p:nvPr/>
        </p:nvCxnSpPr>
        <p:spPr>
          <a:xfrm>
            <a:off x="4337050" y="1225550"/>
            <a:ext cx="3606800" cy="279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Pennanteckning 22">
                <a:extLst>
                  <a:ext uri="{FF2B5EF4-FFF2-40B4-BE49-F238E27FC236}">
                    <a16:creationId xmlns:a16="http://schemas.microsoft.com/office/drawing/2014/main" id="{B6C5BCCD-54A8-53C7-5DAE-CE170358F8BF}"/>
                  </a:ext>
                </a:extLst>
              </p14:cNvPr>
              <p14:cNvContentPartPr/>
              <p14:nvPr/>
            </p14:nvContentPartPr>
            <p14:xfrm>
              <a:off x="7382435" y="1907980"/>
              <a:ext cx="466560" cy="298440"/>
            </p14:xfrm>
          </p:contentPart>
        </mc:Choice>
        <mc:Fallback>
          <p:pic>
            <p:nvPicPr>
              <p:cNvPr id="23" name="Pennanteckning 22">
                <a:extLst>
                  <a:ext uri="{FF2B5EF4-FFF2-40B4-BE49-F238E27FC236}">
                    <a16:creationId xmlns:a16="http://schemas.microsoft.com/office/drawing/2014/main" id="{B6C5BCCD-54A8-53C7-5DAE-CE170358F8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6435" y="1871980"/>
                <a:ext cx="538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Pennanteckning 34">
                <a:extLst>
                  <a:ext uri="{FF2B5EF4-FFF2-40B4-BE49-F238E27FC236}">
                    <a16:creationId xmlns:a16="http://schemas.microsoft.com/office/drawing/2014/main" id="{6D6A5C92-8495-1228-8783-E1C9B70008C2}"/>
                  </a:ext>
                </a:extLst>
              </p14:cNvPr>
              <p14:cNvContentPartPr/>
              <p14:nvPr/>
            </p14:nvContentPartPr>
            <p14:xfrm>
              <a:off x="5738675" y="2815900"/>
              <a:ext cx="319320" cy="221040"/>
            </p14:xfrm>
          </p:contentPart>
        </mc:Choice>
        <mc:Fallback>
          <p:pic>
            <p:nvPicPr>
              <p:cNvPr id="35" name="Pennanteckning 34">
                <a:extLst>
                  <a:ext uri="{FF2B5EF4-FFF2-40B4-BE49-F238E27FC236}">
                    <a16:creationId xmlns:a16="http://schemas.microsoft.com/office/drawing/2014/main" id="{6D6A5C92-8495-1228-8783-E1C9B70008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3035" y="2780260"/>
                <a:ext cx="3909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Pennanteckning 23">
                <a:extLst>
                  <a:ext uri="{FF2B5EF4-FFF2-40B4-BE49-F238E27FC236}">
                    <a16:creationId xmlns:a16="http://schemas.microsoft.com/office/drawing/2014/main" id="{89BF2460-6AD8-2289-148C-F38087689987}"/>
                  </a:ext>
                </a:extLst>
              </p14:cNvPr>
              <p14:cNvContentPartPr/>
              <p14:nvPr/>
            </p14:nvContentPartPr>
            <p14:xfrm>
              <a:off x="6809675" y="2558860"/>
              <a:ext cx="369000" cy="191520"/>
            </p14:xfrm>
          </p:contentPart>
        </mc:Choice>
        <mc:Fallback>
          <p:pic>
            <p:nvPicPr>
              <p:cNvPr id="24" name="Pennanteckning 23">
                <a:extLst>
                  <a:ext uri="{FF2B5EF4-FFF2-40B4-BE49-F238E27FC236}">
                    <a16:creationId xmlns:a16="http://schemas.microsoft.com/office/drawing/2014/main" id="{89BF2460-6AD8-2289-148C-F380876899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4035" y="2522860"/>
                <a:ext cx="4406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Pennanteckning 28">
                <a:extLst>
                  <a:ext uri="{FF2B5EF4-FFF2-40B4-BE49-F238E27FC236}">
                    <a16:creationId xmlns:a16="http://schemas.microsoft.com/office/drawing/2014/main" id="{87A86D35-E5FC-4E8D-AC07-DD92E71FB07F}"/>
                  </a:ext>
                </a:extLst>
              </p14:cNvPr>
              <p14:cNvContentPartPr/>
              <p14:nvPr/>
            </p14:nvContentPartPr>
            <p14:xfrm>
              <a:off x="6726155" y="2349340"/>
              <a:ext cx="297000" cy="205920"/>
            </p14:xfrm>
          </p:contentPart>
        </mc:Choice>
        <mc:Fallback>
          <p:pic>
            <p:nvPicPr>
              <p:cNvPr id="29" name="Pennanteckning 28">
                <a:extLst>
                  <a:ext uri="{FF2B5EF4-FFF2-40B4-BE49-F238E27FC236}">
                    <a16:creationId xmlns:a16="http://schemas.microsoft.com/office/drawing/2014/main" id="{87A86D35-E5FC-4E8D-AC07-DD92E71FB0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0515" y="2313340"/>
                <a:ext cx="3686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Pennanteckning 30">
                <a:extLst>
                  <a:ext uri="{FF2B5EF4-FFF2-40B4-BE49-F238E27FC236}">
                    <a16:creationId xmlns:a16="http://schemas.microsoft.com/office/drawing/2014/main" id="{BDAE9176-3FA7-E687-C94E-B56ADBC2526F}"/>
                  </a:ext>
                </a:extLst>
              </p14:cNvPr>
              <p14:cNvContentPartPr/>
              <p14:nvPr/>
            </p14:nvContentPartPr>
            <p14:xfrm>
              <a:off x="6263195" y="2565340"/>
              <a:ext cx="331560" cy="263520"/>
            </p14:xfrm>
          </p:contentPart>
        </mc:Choice>
        <mc:Fallback>
          <p:pic>
            <p:nvPicPr>
              <p:cNvPr id="31" name="Pennanteckning 30">
                <a:extLst>
                  <a:ext uri="{FF2B5EF4-FFF2-40B4-BE49-F238E27FC236}">
                    <a16:creationId xmlns:a16="http://schemas.microsoft.com/office/drawing/2014/main" id="{BDAE9176-3FA7-E687-C94E-B56ADBC252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27555" y="2529340"/>
                <a:ext cx="4032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" name="Pennanteckning 32">
                <a:extLst>
                  <a:ext uri="{FF2B5EF4-FFF2-40B4-BE49-F238E27FC236}">
                    <a16:creationId xmlns:a16="http://schemas.microsoft.com/office/drawing/2014/main" id="{DAAA861F-1118-1869-26D7-70384E4D4520}"/>
                  </a:ext>
                </a:extLst>
              </p14:cNvPr>
              <p14:cNvContentPartPr/>
              <p14:nvPr/>
            </p14:nvContentPartPr>
            <p14:xfrm>
              <a:off x="6222875" y="2770900"/>
              <a:ext cx="51480" cy="23040"/>
            </p14:xfrm>
          </p:contentPart>
        </mc:Choice>
        <mc:Fallback>
          <p:pic>
            <p:nvPicPr>
              <p:cNvPr id="33" name="Pennanteckning 32">
                <a:extLst>
                  <a:ext uri="{FF2B5EF4-FFF2-40B4-BE49-F238E27FC236}">
                    <a16:creationId xmlns:a16="http://schemas.microsoft.com/office/drawing/2014/main" id="{DAAA861F-1118-1869-26D7-70384E4D452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6875" y="2735260"/>
                <a:ext cx="1231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" name="Pennanteckning 36">
                <a:extLst>
                  <a:ext uri="{FF2B5EF4-FFF2-40B4-BE49-F238E27FC236}">
                    <a16:creationId xmlns:a16="http://schemas.microsoft.com/office/drawing/2014/main" id="{BE660897-EE39-64EF-206C-55B3D1FEAC28}"/>
                  </a:ext>
                </a:extLst>
              </p14:cNvPr>
              <p14:cNvContentPartPr/>
              <p14:nvPr/>
            </p14:nvContentPartPr>
            <p14:xfrm>
              <a:off x="5714915" y="3183820"/>
              <a:ext cx="215640" cy="156600"/>
            </p14:xfrm>
          </p:contentPart>
        </mc:Choice>
        <mc:Fallback>
          <p:pic>
            <p:nvPicPr>
              <p:cNvPr id="37" name="Pennanteckning 36">
                <a:extLst>
                  <a:ext uri="{FF2B5EF4-FFF2-40B4-BE49-F238E27FC236}">
                    <a16:creationId xmlns:a16="http://schemas.microsoft.com/office/drawing/2014/main" id="{BE660897-EE39-64EF-206C-55B3D1FEAC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78915" y="3148180"/>
                <a:ext cx="287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8" name="Pennanteckning 37">
                <a:extLst>
                  <a:ext uri="{FF2B5EF4-FFF2-40B4-BE49-F238E27FC236}">
                    <a16:creationId xmlns:a16="http://schemas.microsoft.com/office/drawing/2014/main" id="{36F61080-FCE8-5EA5-58C0-EED5CFD77F00}"/>
                  </a:ext>
                </a:extLst>
              </p14:cNvPr>
              <p14:cNvContentPartPr/>
              <p14:nvPr/>
            </p14:nvContentPartPr>
            <p14:xfrm>
              <a:off x="6060875" y="2964940"/>
              <a:ext cx="356040" cy="200520"/>
            </p14:xfrm>
          </p:contentPart>
        </mc:Choice>
        <mc:Fallback>
          <p:pic>
            <p:nvPicPr>
              <p:cNvPr id="38" name="Pennanteckning 37">
                <a:extLst>
                  <a:ext uri="{FF2B5EF4-FFF2-40B4-BE49-F238E27FC236}">
                    <a16:creationId xmlns:a16="http://schemas.microsoft.com/office/drawing/2014/main" id="{36F61080-FCE8-5EA5-58C0-EED5CFD77F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25235" y="2928940"/>
                <a:ext cx="427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758EC865-EA02-B24D-5188-770C6C431DCF}"/>
                  </a:ext>
                </a:extLst>
              </p14:cNvPr>
              <p14:cNvContentPartPr/>
              <p14:nvPr/>
            </p14:nvContentPartPr>
            <p14:xfrm>
              <a:off x="6444995" y="2875660"/>
              <a:ext cx="72360" cy="64440"/>
            </p14:xfrm>
          </p:contentPart>
        </mc:Choice>
        <mc:Fallback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758EC865-EA02-B24D-5188-770C6C431D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09355" y="2840020"/>
                <a:ext cx="144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3" name="Pennanteckning 42">
                <a:extLst>
                  <a:ext uri="{FF2B5EF4-FFF2-40B4-BE49-F238E27FC236}">
                    <a16:creationId xmlns:a16="http://schemas.microsoft.com/office/drawing/2014/main" id="{A63F391E-27A1-8DD7-B59A-0407D24EE6A1}"/>
                  </a:ext>
                </a:extLst>
              </p14:cNvPr>
              <p14:cNvContentPartPr/>
              <p14:nvPr/>
            </p14:nvContentPartPr>
            <p14:xfrm>
              <a:off x="6705275" y="2838220"/>
              <a:ext cx="360" cy="360"/>
            </p14:xfrm>
          </p:contentPart>
        </mc:Choice>
        <mc:Fallback>
          <p:pic>
            <p:nvPicPr>
              <p:cNvPr id="43" name="Pennanteckning 42">
                <a:extLst>
                  <a:ext uri="{FF2B5EF4-FFF2-40B4-BE49-F238E27FC236}">
                    <a16:creationId xmlns:a16="http://schemas.microsoft.com/office/drawing/2014/main" id="{A63F391E-27A1-8DD7-B59A-0407D24EE6A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69635" y="28022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4" name="Pennanteckning 43">
                <a:extLst>
                  <a:ext uri="{FF2B5EF4-FFF2-40B4-BE49-F238E27FC236}">
                    <a16:creationId xmlns:a16="http://schemas.microsoft.com/office/drawing/2014/main" id="{C4382A4E-0B40-B470-AD64-BF4EC1268D86}"/>
                  </a:ext>
                </a:extLst>
              </p14:cNvPr>
              <p14:cNvContentPartPr/>
              <p14:nvPr/>
            </p14:nvContentPartPr>
            <p14:xfrm>
              <a:off x="6724355" y="2841460"/>
              <a:ext cx="360" cy="360"/>
            </p14:xfrm>
          </p:contentPart>
        </mc:Choice>
        <mc:Fallback>
          <p:pic>
            <p:nvPicPr>
              <p:cNvPr id="44" name="Pennanteckning 43">
                <a:extLst>
                  <a:ext uri="{FF2B5EF4-FFF2-40B4-BE49-F238E27FC236}">
                    <a16:creationId xmlns:a16="http://schemas.microsoft.com/office/drawing/2014/main" id="{C4382A4E-0B40-B470-AD64-BF4EC1268D8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88715" y="28054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6" name="Pennanteckning 45">
                <a:extLst>
                  <a:ext uri="{FF2B5EF4-FFF2-40B4-BE49-F238E27FC236}">
                    <a16:creationId xmlns:a16="http://schemas.microsoft.com/office/drawing/2014/main" id="{E13FB1A7-9902-952B-04A3-A727A6A0259A}"/>
                  </a:ext>
                </a:extLst>
              </p14:cNvPr>
              <p14:cNvContentPartPr/>
              <p14:nvPr/>
            </p14:nvContentPartPr>
            <p14:xfrm>
              <a:off x="6540395" y="2876380"/>
              <a:ext cx="360" cy="360"/>
            </p14:xfrm>
          </p:contentPart>
        </mc:Choice>
        <mc:Fallback>
          <p:pic>
            <p:nvPicPr>
              <p:cNvPr id="46" name="Pennanteckning 45">
                <a:extLst>
                  <a:ext uri="{FF2B5EF4-FFF2-40B4-BE49-F238E27FC236}">
                    <a16:creationId xmlns:a16="http://schemas.microsoft.com/office/drawing/2014/main" id="{E13FB1A7-9902-952B-04A3-A727A6A025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04395" y="28403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 48">
            <a:extLst>
              <a:ext uri="{FF2B5EF4-FFF2-40B4-BE49-F238E27FC236}">
                <a16:creationId xmlns:a16="http://schemas.microsoft.com/office/drawing/2014/main" id="{C32E8838-640A-CB1E-2334-CB2B9099CB4E}"/>
              </a:ext>
            </a:extLst>
          </p:cNvPr>
          <p:cNvGrpSpPr/>
          <p:nvPr/>
        </p:nvGrpSpPr>
        <p:grpSpPr>
          <a:xfrm>
            <a:off x="7060955" y="2203180"/>
            <a:ext cx="289440" cy="140040"/>
            <a:chOff x="7060955" y="2203180"/>
            <a:chExt cx="28944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Pennanteckning 24">
                  <a:extLst>
                    <a:ext uri="{FF2B5EF4-FFF2-40B4-BE49-F238E27FC236}">
                      <a16:creationId xmlns:a16="http://schemas.microsoft.com/office/drawing/2014/main" id="{591C96CB-B5DA-A3B8-7768-24EBAA6FC9F8}"/>
                    </a:ext>
                  </a:extLst>
                </p14:cNvPr>
                <p14:cNvContentPartPr/>
                <p14:nvPr/>
              </p14:nvContentPartPr>
              <p14:xfrm>
                <a:off x="7156355" y="2260420"/>
                <a:ext cx="360" cy="360"/>
              </p14:xfrm>
            </p:contentPart>
          </mc:Choice>
          <mc:Fallback>
            <p:pic>
              <p:nvPicPr>
                <p:cNvPr id="25" name="Pennanteckning 24">
                  <a:extLst>
                    <a:ext uri="{FF2B5EF4-FFF2-40B4-BE49-F238E27FC236}">
                      <a16:creationId xmlns:a16="http://schemas.microsoft.com/office/drawing/2014/main" id="{591C96CB-B5DA-A3B8-7768-24EBAA6FC9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20355" y="22244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Pennanteckning 25">
                  <a:extLst>
                    <a:ext uri="{FF2B5EF4-FFF2-40B4-BE49-F238E27FC236}">
                      <a16:creationId xmlns:a16="http://schemas.microsoft.com/office/drawing/2014/main" id="{95892D46-CA38-BB6B-5DFC-BD173081D8B5}"/>
                    </a:ext>
                  </a:extLst>
                </p14:cNvPr>
                <p14:cNvContentPartPr/>
                <p14:nvPr/>
              </p14:nvContentPartPr>
              <p14:xfrm>
                <a:off x="7175075" y="2241340"/>
                <a:ext cx="360" cy="360"/>
              </p14:xfrm>
            </p:contentPart>
          </mc:Choice>
          <mc:Fallback>
            <p:pic>
              <p:nvPicPr>
                <p:cNvPr id="26" name="Pennanteckning 25">
                  <a:extLst>
                    <a:ext uri="{FF2B5EF4-FFF2-40B4-BE49-F238E27FC236}">
                      <a16:creationId xmlns:a16="http://schemas.microsoft.com/office/drawing/2014/main" id="{95892D46-CA38-BB6B-5DFC-BD173081D8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39435" y="22053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Pennanteckning 27">
                  <a:extLst>
                    <a:ext uri="{FF2B5EF4-FFF2-40B4-BE49-F238E27FC236}">
                      <a16:creationId xmlns:a16="http://schemas.microsoft.com/office/drawing/2014/main" id="{5A8E5DD8-2D64-44D7-6FAB-AB23E12E0FE5}"/>
                    </a:ext>
                  </a:extLst>
                </p14:cNvPr>
                <p14:cNvContentPartPr/>
                <p14:nvPr/>
              </p14:nvContentPartPr>
              <p14:xfrm>
                <a:off x="7060955" y="2342860"/>
                <a:ext cx="720" cy="360"/>
              </p14:xfrm>
            </p:contentPart>
          </mc:Choice>
          <mc:Fallback>
            <p:pic>
              <p:nvPicPr>
                <p:cNvPr id="28" name="Pennanteckning 27">
                  <a:extLst>
                    <a:ext uri="{FF2B5EF4-FFF2-40B4-BE49-F238E27FC236}">
                      <a16:creationId xmlns:a16="http://schemas.microsoft.com/office/drawing/2014/main" id="{5A8E5DD8-2D64-44D7-6FAB-AB23E12E0F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25315" y="2307220"/>
                  <a:ext cx="72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Pennanteckning 47">
                  <a:extLst>
                    <a:ext uri="{FF2B5EF4-FFF2-40B4-BE49-F238E27FC236}">
                      <a16:creationId xmlns:a16="http://schemas.microsoft.com/office/drawing/2014/main" id="{526F705F-C1E5-4AE8-50D6-2E4080A31D79}"/>
                    </a:ext>
                  </a:extLst>
                </p14:cNvPr>
                <p14:cNvContentPartPr/>
                <p14:nvPr/>
              </p14:nvContentPartPr>
              <p14:xfrm>
                <a:off x="7350035" y="2203180"/>
                <a:ext cx="360" cy="360"/>
              </p14:xfrm>
            </p:contentPart>
          </mc:Choice>
          <mc:Fallback>
            <p:pic>
              <p:nvPicPr>
                <p:cNvPr id="48" name="Pennanteckning 47">
                  <a:extLst>
                    <a:ext uri="{FF2B5EF4-FFF2-40B4-BE49-F238E27FC236}">
                      <a16:creationId xmlns:a16="http://schemas.microsoft.com/office/drawing/2014/main" id="{526F705F-C1E5-4AE8-50D6-2E4080A31D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14035" y="21671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0" name="textruta 49">
            <a:extLst>
              <a:ext uri="{FF2B5EF4-FFF2-40B4-BE49-F238E27FC236}">
                <a16:creationId xmlns:a16="http://schemas.microsoft.com/office/drawing/2014/main" id="{32EF0A1E-F25C-8C22-5DB9-28CE8208D27B}"/>
              </a:ext>
            </a:extLst>
          </p:cNvPr>
          <p:cNvSpPr txBox="1"/>
          <p:nvPr/>
        </p:nvSpPr>
        <p:spPr>
          <a:xfrm>
            <a:off x="107950" y="4842523"/>
            <a:ext cx="4806950" cy="19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Lord FM. A paradox in the interpretation of group comparisons. Psychol Bull. 1967;68:304–305. </a:t>
            </a:r>
            <a:endParaRPr lang="sv-SE" sz="1000" baseline="30000" dirty="0">
              <a:solidFill>
                <a:srgbClr val="21212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85EEE-3D7D-94AD-248C-01EC6C5D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Statistiker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text 2">
                <a:extLst>
                  <a:ext uri="{FF2B5EF4-FFF2-40B4-BE49-F238E27FC236}">
                    <a16:creationId xmlns:a16="http://schemas.microsoft.com/office/drawing/2014/main" id="{F8D6A09A-2CB9-FC80-AED1-72C059B3DDC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13974" y="1271080"/>
                <a:ext cx="4839476" cy="3242553"/>
              </a:xfrm>
            </p:spPr>
            <p:txBody>
              <a:bodyPr/>
              <a:lstStyle/>
              <a:p>
                <a:r>
                  <a:rPr lang="sv-SE" dirty="0"/>
                  <a:t>Analysis of </a:t>
                </a:r>
                <a:r>
                  <a:rPr lang="sv-SE" dirty="0" err="1"/>
                  <a:t>covariance</a:t>
                </a:r>
                <a:r>
                  <a:rPr lang="sv-SE" dirty="0"/>
                  <a:t> (ANCOVA)</a:t>
                </a:r>
              </a:p>
              <a:p>
                <a:r>
                  <a:rPr lang="sv-SE" dirty="0"/>
                  <a:t>Analyserar vikten vid </a:t>
                </a:r>
                <a:r>
                  <a:rPr lang="sv-SE" sz="1800" kern="1200" dirty="0">
                    <a:solidFill>
                      <a:srgbClr val="003651"/>
                    </a:solidFill>
                    <a:effectLst/>
                    <a:latin typeface="Gill Sans MT" panose="020B0502020104020203" pitchFamily="34" charset="0"/>
                    <a:ea typeface="+mn-ea"/>
                    <a:cs typeface="+mn-cs"/>
                  </a:rPr>
                  <a:t>t</a:t>
                </a:r>
                <a:r>
                  <a:rPr lang="sv-SE" sz="1800" kern="1200" baseline="-25000" dirty="0">
                    <a:solidFill>
                      <a:srgbClr val="003651"/>
                    </a:solidFill>
                    <a:effectLst/>
                    <a:latin typeface="Gill Sans MT" panose="020B0502020104020203" pitchFamily="34" charset="0"/>
                    <a:ea typeface="+mn-ea"/>
                    <a:cs typeface="+mn-cs"/>
                  </a:rPr>
                  <a:t>1</a:t>
                </a:r>
                <a:r>
                  <a:rPr lang="sv-SE" dirty="0"/>
                  <a:t> betingat på vikten vid </a:t>
                </a:r>
                <a:r>
                  <a:rPr lang="sv-SE" sz="1800" kern="1200" dirty="0">
                    <a:solidFill>
                      <a:srgbClr val="003651"/>
                    </a:solidFill>
                    <a:effectLst/>
                    <a:latin typeface="Gill Sans MT" panose="020B0502020104020203" pitchFamily="34" charset="0"/>
                    <a:ea typeface="+mn-ea"/>
                    <a:cs typeface="+mn-cs"/>
                  </a:rPr>
                  <a:t>t</a:t>
                </a:r>
                <a:r>
                  <a:rPr lang="sv-SE" baseline="-25000" dirty="0">
                    <a:solidFill>
                      <a:srgbClr val="003651"/>
                    </a:solidFill>
                    <a:latin typeface="Gill Sans MT" panose="020B0502020104020203" pitchFamily="34" charset="0"/>
                  </a:rPr>
                  <a:t>0</a:t>
                </a:r>
                <a:endParaRPr lang="sv-SE" dirty="0"/>
              </a:p>
              <a:p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sv-SE" dirty="0"/>
              </a:p>
              <a:p>
                <a:r>
                  <a:rPr lang="sv-SE" dirty="0"/>
                  <a:t>Analysen är lätt att utföra genom linjär regression. </a:t>
                </a:r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Platshållare för text 2">
                <a:extLst>
                  <a:ext uri="{FF2B5EF4-FFF2-40B4-BE49-F238E27FC236}">
                    <a16:creationId xmlns:a16="http://schemas.microsoft.com/office/drawing/2014/main" id="{F8D6A09A-2CB9-FC80-AED1-72C059B3D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13974" y="1271080"/>
                <a:ext cx="4839476" cy="3242553"/>
              </a:xfrm>
              <a:blipFill>
                <a:blip r:embed="rId2"/>
                <a:stretch>
                  <a:fillRect l="-2645" t="-20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dobjekt 3">
            <a:extLst>
              <a:ext uri="{FF2B5EF4-FFF2-40B4-BE49-F238E27FC236}">
                <a16:creationId xmlns:a16="http://schemas.microsoft.com/office/drawing/2014/main" id="{A7C87BF5-AD60-5597-A305-735DCE1B8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4" y="1454396"/>
            <a:ext cx="2216204" cy="201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05FD4-2E03-EA49-D421-4B72F2A3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Statistiker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6314A603-B552-CA32-027D-65A33C4BD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18446"/>
                <a:ext cx="3992106" cy="4047254"/>
              </a:xfrm>
            </p:spPr>
            <p:txBody>
              <a:bodyPr/>
              <a:lstStyle/>
              <a:p>
                <a:r>
                  <a:rPr lang="sv-SE" dirty="0"/>
                  <a:t>”Lutningen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kern="1200" smtClean="0">
                            <a:solidFill>
                              <a:srgbClr val="00365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sv-SE" sz="2000" i="1" kern="1200">
                            <a:solidFill>
                              <a:srgbClr val="00365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lang="sv-SE" sz="2000" b="0" i="1" kern="1200" smtClean="0">
                            <a:solidFill>
                              <a:srgbClr val="00365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sv-SE" dirty="0"/>
                  <a:t> är den samma för båda grupper” – ingen interaktion”</a:t>
                </a:r>
              </a:p>
              <a:p>
                <a:r>
                  <a:rPr lang="sv-SE" dirty="0" err="1"/>
                  <a:t>Skillanden</a:t>
                </a:r>
                <a:r>
                  <a:rPr lang="sv-SE" dirty="0"/>
                  <a:t> i ”</a:t>
                </a:r>
                <a:r>
                  <a:rPr lang="sv-SE" dirty="0" err="1"/>
                  <a:t>intercept</a:t>
                </a:r>
                <a:r>
                  <a:rPr lang="sv-SE" dirty="0"/>
                  <a:t>” mellan könen är </a:t>
                </a:r>
                <a:r>
                  <a:rPr lang="sv-SE" dirty="0" err="1"/>
                  <a:t>sigifikant</a:t>
                </a:r>
                <a:r>
                  <a:rPr lang="sv-SE" dirty="0"/>
                  <a:t>” </a:t>
                </a:r>
              </a:p>
              <a:p>
                <a:r>
                  <a:rPr lang="sv-SE" dirty="0"/>
                  <a:t>För samma utgångsvikt förväntar vi en högre vikt för pojkar vid uppföljning</a:t>
                </a:r>
              </a:p>
              <a:p>
                <a:r>
                  <a:rPr lang="sv-SE" dirty="0"/>
                  <a:t>”Datat visar att pojkarna hade en signifikant högre viktökning än flickor när hänsyn togs till utgångsvikten” </a:t>
                </a:r>
              </a:p>
              <a:p>
                <a:endParaRPr lang="sv-SE" dirty="0"/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6314A603-B552-CA32-027D-65A33C4BD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18446"/>
                <a:ext cx="3992106" cy="4047254"/>
              </a:xfrm>
              <a:blipFill>
                <a:blip r:embed="rId3"/>
                <a:stretch>
                  <a:fillRect l="-3664" t="-1506" r="-549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objekt 4">
            <a:extLst>
              <a:ext uri="{FF2B5EF4-FFF2-40B4-BE49-F238E27FC236}">
                <a16:creationId xmlns:a16="http://schemas.microsoft.com/office/drawing/2014/main" id="{5C9FF5D0-D63A-A5EC-DEAF-F219FAF1C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756" y="1045176"/>
            <a:ext cx="4150669" cy="3575685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E7E7AAD5-656F-3DE4-7A68-D358DA9685EE}"/>
              </a:ext>
            </a:extLst>
          </p:cNvPr>
          <p:cNvCxnSpPr>
            <a:cxnSpLocks/>
          </p:cNvCxnSpPr>
          <p:nvPr/>
        </p:nvCxnSpPr>
        <p:spPr>
          <a:xfrm>
            <a:off x="5397500" y="3149600"/>
            <a:ext cx="0" cy="3302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E3C5175D-A13B-D2B0-6771-3E932C608E71}"/>
              </a:ext>
            </a:extLst>
          </p:cNvPr>
          <p:cNvCxnSpPr>
            <a:cxnSpLocks/>
          </p:cNvCxnSpPr>
          <p:nvPr/>
        </p:nvCxnSpPr>
        <p:spPr>
          <a:xfrm>
            <a:off x="2178050" y="2082800"/>
            <a:ext cx="0" cy="3302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7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8718E7-2B43-548E-D202-96EDFA1F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skall vi lyssna på?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866B07-995E-F633-C5A5-16EEC4BE2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Som dietist vid det stora universitetet så kan det vara förvirrande</a:t>
            </a:r>
          </a:p>
          <a:p>
            <a:endParaRPr lang="sv-SE" dirty="0"/>
          </a:p>
          <a:p>
            <a:r>
              <a:rPr lang="sv-SE" dirty="0"/>
              <a:t>Det är många som har forskat och resonerat kring problemet</a:t>
            </a:r>
          </a:p>
          <a:p>
            <a:pPr lvl="1"/>
            <a:r>
              <a:rPr lang="sv-SE" sz="1600" dirty="0" err="1"/>
              <a:t>Locascio&amp;Cordray</a:t>
            </a:r>
            <a:r>
              <a:rPr lang="sv-SE" sz="1600" dirty="0"/>
              <a:t> (1983): ”Change score </a:t>
            </a:r>
            <a:r>
              <a:rPr lang="sv-SE" sz="1600" dirty="0" err="1"/>
              <a:t>analyses</a:t>
            </a:r>
            <a:r>
              <a:rPr lang="sv-SE" sz="1600" dirty="0"/>
              <a:t>… </a:t>
            </a:r>
            <a:r>
              <a:rPr lang="sv-SE" sz="1600" dirty="0" err="1"/>
              <a:t>provided</a:t>
            </a:r>
            <a:r>
              <a:rPr lang="sv-SE" sz="1600" dirty="0"/>
              <a:t> a </a:t>
            </a:r>
            <a:r>
              <a:rPr lang="sv-SE" sz="1600" dirty="0" err="1"/>
              <a:t>correct</a:t>
            </a:r>
            <a:r>
              <a:rPr lang="sv-SE" sz="1600" dirty="0"/>
              <a:t> </a:t>
            </a:r>
            <a:r>
              <a:rPr lang="sv-SE" sz="1600" dirty="0" err="1"/>
              <a:t>assessment</a:t>
            </a:r>
            <a:r>
              <a:rPr lang="sv-SE" sz="1600" dirty="0"/>
              <a:t> of </a:t>
            </a:r>
            <a:r>
              <a:rPr lang="sv-SE" sz="1600" dirty="0" err="1"/>
              <a:t>treatment</a:t>
            </a:r>
            <a:r>
              <a:rPr lang="sv-SE" sz="1600" dirty="0"/>
              <a:t> </a:t>
            </a:r>
            <a:r>
              <a:rPr lang="sv-SE" sz="1600" dirty="0" err="1"/>
              <a:t>effects</a:t>
            </a:r>
            <a:r>
              <a:rPr lang="sv-SE" sz="1600" dirty="0"/>
              <a:t>”</a:t>
            </a:r>
          </a:p>
          <a:p>
            <a:pPr lvl="1"/>
            <a:r>
              <a:rPr lang="sv-SE" sz="1600" dirty="0" err="1"/>
              <a:t>London&amp;Wright</a:t>
            </a:r>
            <a:r>
              <a:rPr lang="sv-SE" sz="1600" dirty="0"/>
              <a:t> (2001): ”</a:t>
            </a:r>
            <a:r>
              <a:rPr lang="sv-SE" sz="1600" dirty="0" err="1"/>
              <a:t>Usually</a:t>
            </a:r>
            <a:r>
              <a:rPr lang="sv-SE" sz="1600" dirty="0"/>
              <a:t> </a:t>
            </a:r>
            <a:r>
              <a:rPr lang="sv-SE" sz="1600" dirty="0" err="1"/>
              <a:t>follow-up</a:t>
            </a:r>
            <a:r>
              <a:rPr lang="sv-SE" sz="1600" dirty="0"/>
              <a:t> </a:t>
            </a:r>
            <a:r>
              <a:rPr lang="sv-SE" sz="1600" dirty="0" err="1"/>
              <a:t>conditional</a:t>
            </a:r>
            <a:r>
              <a:rPr lang="sv-SE" sz="1600" dirty="0"/>
              <a:t> on </a:t>
            </a:r>
            <a:r>
              <a:rPr lang="sv-SE" sz="1600" dirty="0" err="1"/>
              <a:t>baseline</a:t>
            </a:r>
            <a:r>
              <a:rPr lang="sv-SE" sz="1600" dirty="0"/>
              <a:t> </a:t>
            </a:r>
            <a:r>
              <a:rPr lang="sv-SE" sz="1600" dirty="0" err="1"/>
              <a:t>analyses</a:t>
            </a:r>
            <a:r>
              <a:rPr lang="sv-SE" sz="1600" dirty="0"/>
              <a:t> </a:t>
            </a:r>
            <a:r>
              <a:rPr lang="sv-SE" sz="1600" dirty="0" err="1"/>
              <a:t>would</a:t>
            </a:r>
            <a:r>
              <a:rPr lang="sv-SE" sz="1600" dirty="0"/>
              <a:t> be </a:t>
            </a:r>
            <a:r>
              <a:rPr lang="sv-SE" sz="1600" dirty="0" err="1"/>
              <a:t>perfered</a:t>
            </a:r>
            <a:r>
              <a:rPr lang="sv-SE" sz="1600" dirty="0"/>
              <a:t>”</a:t>
            </a:r>
          </a:p>
          <a:p>
            <a:pPr lvl="1"/>
            <a:r>
              <a:rPr lang="sv-SE" sz="1600" dirty="0"/>
              <a:t>Pearl (2016):”</a:t>
            </a:r>
            <a:r>
              <a:rPr lang="sv-SE" sz="1600" dirty="0" err="1"/>
              <a:t>Both</a:t>
            </a:r>
            <a:r>
              <a:rPr lang="sv-SE" sz="1600" dirty="0"/>
              <a:t> </a:t>
            </a:r>
            <a:r>
              <a:rPr lang="sv-SE" sz="1600" dirty="0" err="1"/>
              <a:t>statisticians</a:t>
            </a:r>
            <a:r>
              <a:rPr lang="sv-SE" sz="1600" dirty="0"/>
              <a:t> </a:t>
            </a:r>
            <a:r>
              <a:rPr lang="sv-SE" sz="1600" dirty="0" err="1"/>
              <a:t>were</a:t>
            </a:r>
            <a:r>
              <a:rPr lang="sv-SE" sz="1600" dirty="0"/>
              <a:t>…</a:t>
            </a:r>
            <a:r>
              <a:rPr lang="sv-SE" sz="1600" dirty="0" err="1"/>
              <a:t>correct</a:t>
            </a:r>
            <a:r>
              <a:rPr lang="sv-SE" sz="1600" dirty="0"/>
              <a:t>…</a:t>
            </a:r>
            <a:r>
              <a:rPr lang="sv-SE" sz="1600" dirty="0" err="1"/>
              <a:t>each</a:t>
            </a:r>
            <a:r>
              <a:rPr lang="sv-SE" sz="1600" dirty="0"/>
              <a:t> </a:t>
            </a:r>
            <a:r>
              <a:rPr lang="sv-SE" sz="1600" dirty="0" err="1"/>
              <a:t>estimated</a:t>
            </a:r>
            <a:r>
              <a:rPr lang="sv-SE" sz="1600" dirty="0"/>
              <a:t> a different </a:t>
            </a:r>
            <a:r>
              <a:rPr lang="sv-SE" sz="1600" dirty="0" err="1"/>
              <a:t>effect</a:t>
            </a:r>
            <a:r>
              <a:rPr lang="sv-SE" sz="1600" dirty="0"/>
              <a:t>”</a:t>
            </a:r>
          </a:p>
          <a:p>
            <a:pPr lvl="1"/>
            <a:r>
              <a:rPr lang="sv-SE" sz="1600" dirty="0" err="1"/>
              <a:t>Holland&amp;Rubin</a:t>
            </a:r>
            <a:r>
              <a:rPr lang="sv-SE" sz="1600" dirty="0"/>
              <a:t> (1986) ”</a:t>
            </a:r>
            <a:r>
              <a:rPr lang="en-US" sz="1600" dirty="0"/>
              <a:t> ‘if … only descriptive statements, they would both be correct… but for causal statements, neither would be correct or incorrect because of untestable assumptions”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74062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2D7EEF-BA32-FB37-DE9F-0356C069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Lords paradox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A4C682-2D3A-FBF9-47EF-C861266C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12943"/>
            <a:ext cx="7905600" cy="3228907"/>
          </a:xfrm>
        </p:spPr>
        <p:txBody>
          <a:bodyPr/>
          <a:lstStyle/>
          <a:p>
            <a:r>
              <a:rPr lang="sv-SE" dirty="0"/>
              <a:t>Svaret på paradoxen kan ligga i att Statistiker 1 och 2 analyserar olika frågeställningar</a:t>
            </a:r>
          </a:p>
          <a:p>
            <a:pPr marL="523875" lvl="1" indent="-342900">
              <a:buAutoNum type="arabicPeriod"/>
            </a:pPr>
            <a:r>
              <a:rPr lang="sv-SE" dirty="0"/>
              <a:t>Vad är den totala effekten mellan gruppernas viktuppgång</a:t>
            </a:r>
          </a:p>
          <a:p>
            <a:pPr marL="361950" lvl="2" indent="0">
              <a:buNone/>
            </a:pPr>
            <a:r>
              <a:rPr lang="sv-SE" dirty="0"/>
              <a:t>- Vi förväntar oss inte att det är någon skillnad på gruppnivå mellan könen</a:t>
            </a:r>
          </a:p>
          <a:p>
            <a:pPr marL="523875" lvl="1" indent="-342900">
              <a:buAutoNum type="arabicPeriod"/>
            </a:pPr>
            <a:r>
              <a:rPr lang="sv-SE" dirty="0"/>
              <a:t>Vad är den individuella skillnaden?</a:t>
            </a:r>
          </a:p>
          <a:p>
            <a:pPr marL="361950" lvl="2" indent="0">
              <a:buNone/>
            </a:pPr>
            <a:r>
              <a:rPr lang="sv-SE" dirty="0"/>
              <a:t>- Vi förväntar oss att pojkar går upp  mer i vikt än flickor</a:t>
            </a:r>
          </a:p>
          <a:p>
            <a:pPr marL="361950" lvl="2" indent="0">
              <a:buNone/>
            </a:pPr>
            <a:endParaRPr lang="sv-SE" dirty="0"/>
          </a:p>
          <a:p>
            <a:pPr marL="180975" lvl="1" indent="0">
              <a:buNone/>
            </a:pPr>
            <a:r>
              <a:rPr lang="sv-SE" dirty="0"/>
              <a:t>För att reda ut kausalitet måste vi gräva vidare i exponeringen. Vad betyder kön här? Är det olika matsalar. Serveras flickor mindre portioner osv…. </a:t>
            </a:r>
          </a:p>
        </p:txBody>
      </p:sp>
    </p:spTree>
    <p:extLst>
      <p:ext uri="{BB962C8B-B14F-4D97-AF65-F5344CB8AC3E}">
        <p14:creationId xmlns:p14="http://schemas.microsoft.com/office/powerpoint/2010/main" val="79917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6C1171-9B83-45ED-EF70-B22D1015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ANCOVA vs Change-Score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2F928FDD-2E70-9657-78AC-14F95C94A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30350"/>
                <a:ext cx="3600450" cy="215265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sv-SE" dirty="0"/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2F928FDD-2E70-9657-78AC-14F95C94A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30350"/>
                <a:ext cx="3600450" cy="2152651"/>
              </a:xfrm>
              <a:blipFill>
                <a:blip r:embed="rId2"/>
                <a:stretch>
                  <a:fillRect l="-4061" t="-198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ruta 3">
            <a:extLst>
              <a:ext uri="{FF2B5EF4-FFF2-40B4-BE49-F238E27FC236}">
                <a16:creationId xmlns:a16="http://schemas.microsoft.com/office/drawing/2014/main" id="{8C753DF8-866E-C407-9788-F28E92DA7B08}"/>
              </a:ext>
            </a:extLst>
          </p:cNvPr>
          <p:cNvSpPr txBox="1"/>
          <p:nvPr/>
        </p:nvSpPr>
        <p:spPr>
          <a:xfrm>
            <a:off x="1543050" y="1091168"/>
            <a:ext cx="113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189"/>
            <a:r>
              <a:rPr lang="sv-SE" dirty="0">
                <a:solidFill>
                  <a:schemeClr val="tx2"/>
                </a:solidFill>
                <a:latin typeface="+mj-lt"/>
              </a:rPr>
              <a:t>ANCOVA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E5F6898-64C2-A1E9-0086-0189201CB1A2}"/>
              </a:ext>
            </a:extLst>
          </p:cNvPr>
          <p:cNvSpPr txBox="1"/>
          <p:nvPr/>
        </p:nvSpPr>
        <p:spPr>
          <a:xfrm>
            <a:off x="5778500" y="1091168"/>
            <a:ext cx="14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189"/>
            <a:r>
              <a:rPr lang="sv-SE" dirty="0">
                <a:solidFill>
                  <a:schemeClr val="tx2"/>
                </a:solidFill>
                <a:latin typeface="+mj-lt"/>
              </a:rPr>
              <a:t>Change-Score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tshållare för innehåll 2">
                <a:extLst>
                  <a:ext uri="{FF2B5EF4-FFF2-40B4-BE49-F238E27FC236}">
                    <a16:creationId xmlns:a16="http://schemas.microsoft.com/office/drawing/2014/main" id="{053A53DB-56A5-9206-8560-5AF40E0C7C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7450" y="1530350"/>
                <a:ext cx="3600450" cy="20891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80975" indent="-180975" algn="l" defTabSz="685800" rtl="0" eaLnBrk="1" latinLnBrk="0" hangingPunct="1">
                  <a:lnSpc>
                    <a:spcPct val="114000"/>
                  </a:lnSpc>
                  <a:spcBef>
                    <a:spcPts val="7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1pPr>
                <a:lvl2pPr marL="355600" indent="-174625" algn="l" defTabSz="685800" rtl="0" eaLnBrk="1" latinLnBrk="0" hangingPunct="1">
                  <a:lnSpc>
                    <a:spcPct val="114000"/>
                  </a:lnSpc>
                  <a:spcBef>
                    <a:spcPts val="375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2pPr>
                <a:lvl3pPr marL="536575" indent="-180975" algn="l" defTabSz="685800" rtl="0" eaLnBrk="1" latinLnBrk="0" hangingPunct="1">
                  <a:lnSpc>
                    <a:spcPct val="114000"/>
                  </a:lnSpc>
                  <a:spcBef>
                    <a:spcPts val="375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-180975" algn="l" defTabSz="685800" rtl="0" eaLnBrk="1" latinLnBrk="0" hangingPunct="1">
                  <a:lnSpc>
                    <a:spcPct val="114000"/>
                  </a:lnSpc>
                  <a:spcBef>
                    <a:spcPts val="375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4pPr>
                <a:lvl5pPr marL="898525" indent="-180975" algn="l" defTabSz="685800" rtl="0" eaLnBrk="1" latinLnBrk="0" hangingPunct="1">
                  <a:lnSpc>
                    <a:spcPct val="114000"/>
                  </a:lnSpc>
                  <a:spcBef>
                    <a:spcPts val="375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sv-S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sv-SE" dirty="0"/>
              </a:p>
              <a:p>
                <a:endParaRPr lang="sv-SE" dirty="0"/>
              </a:p>
            </p:txBody>
          </p:sp>
        </mc:Choice>
        <mc:Fallback>
          <p:sp>
            <p:nvSpPr>
              <p:cNvPr id="6" name="Platshållare för innehåll 2">
                <a:extLst>
                  <a:ext uri="{FF2B5EF4-FFF2-40B4-BE49-F238E27FC236}">
                    <a16:creationId xmlns:a16="http://schemas.microsoft.com/office/drawing/2014/main" id="{053A53DB-56A5-9206-8560-5AF40E0C7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450" y="1530350"/>
                <a:ext cx="3600450" cy="2089150"/>
              </a:xfrm>
              <a:prstGeom prst="rect">
                <a:avLst/>
              </a:prstGeom>
              <a:blipFill>
                <a:blip r:embed="rId3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C28F162-63AA-5368-3050-E189C0183C8B}"/>
              </a:ext>
            </a:extLst>
          </p:cNvPr>
          <p:cNvSpPr txBox="1">
            <a:spLocks/>
          </p:cNvSpPr>
          <p:nvPr/>
        </p:nvSpPr>
        <p:spPr>
          <a:xfrm>
            <a:off x="546100" y="2606674"/>
            <a:ext cx="7759700" cy="1882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5600" indent="-17462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36575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dirty="0"/>
              <a:t>I ett kontrollerat experiment ger metoderna samma/snarlikt resultat</a:t>
            </a:r>
          </a:p>
          <a:p>
            <a:pPr lvl="1"/>
            <a:r>
              <a:rPr lang="sv-SE" dirty="0"/>
              <a:t>ANCOVA är mer effektivt -&gt; smalare CI -&gt; lägre p-värden</a:t>
            </a:r>
          </a:p>
          <a:p>
            <a:pPr lvl="1"/>
            <a:r>
              <a:rPr lang="sv-SE" dirty="0"/>
              <a:t>ANCOVA är förval i prövningar</a:t>
            </a:r>
          </a:p>
          <a:p>
            <a:pPr lvl="1"/>
            <a:r>
              <a:rPr lang="sv-SE" dirty="0"/>
              <a:t>För </a:t>
            </a:r>
            <a:r>
              <a:rPr lang="sv-SE" dirty="0" err="1"/>
              <a:t>obeservationsstudier</a:t>
            </a:r>
            <a:r>
              <a:rPr lang="sv-SE" dirty="0"/>
              <a:t> kan metoderna ge olika resultat</a:t>
            </a:r>
          </a:p>
          <a:p>
            <a:pPr lvl="1"/>
            <a:r>
              <a:rPr lang="sv-SE" dirty="0"/>
              <a:t>Beroende på situation kan analyserna leda till Bias. </a:t>
            </a:r>
          </a:p>
        </p:txBody>
      </p:sp>
    </p:spTree>
    <p:extLst>
      <p:ext uri="{BB962C8B-B14F-4D97-AF65-F5344CB8AC3E}">
        <p14:creationId xmlns:p14="http://schemas.microsoft.com/office/powerpoint/2010/main" val="320655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CD88CC-D8FB-044B-42C5-D513D5E8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vi lära oss av Lords paradox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73C8B2-6766-55EF-D6D0-9EE01A3D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ganska enkel frågeställning kan tolkas olika.</a:t>
            </a:r>
          </a:p>
          <a:p>
            <a:r>
              <a:rPr lang="sv-SE" dirty="0"/>
              <a:t>Olika analyser svarar ofta på olika frågeställningar.</a:t>
            </a:r>
          </a:p>
          <a:p>
            <a:r>
              <a:rPr lang="sv-SE" dirty="0"/>
              <a:t>Det är viktigt att definiera om vi vill beräkna individuella eller grupp-effekter. </a:t>
            </a:r>
          </a:p>
          <a:p>
            <a:r>
              <a:rPr lang="sv-SE" dirty="0"/>
              <a:t>Dyk inte in i data utan att vara klar över frågeställningen.</a:t>
            </a:r>
          </a:p>
          <a:p>
            <a:r>
              <a:rPr lang="sv-SE" dirty="0"/>
              <a:t>Vad menar vi med ”förändring”? </a:t>
            </a:r>
          </a:p>
          <a:p>
            <a:pPr lvl="1"/>
            <a:r>
              <a:rPr lang="sv-SE" dirty="0"/>
              <a:t>Förändring orsakar resultatet vid uppföljning</a:t>
            </a:r>
          </a:p>
          <a:p>
            <a:pPr lvl="1"/>
            <a:r>
              <a:rPr lang="sv-SE" dirty="0"/>
              <a:t>Förändring är orsakad av uppföljning </a:t>
            </a:r>
          </a:p>
        </p:txBody>
      </p:sp>
    </p:spTree>
    <p:extLst>
      <p:ext uri="{BB962C8B-B14F-4D97-AF65-F5344CB8AC3E}">
        <p14:creationId xmlns:p14="http://schemas.microsoft.com/office/powerpoint/2010/main" val="122058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E2F3E7-39BA-2D13-8771-D1336BA3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Berkson’s</a:t>
            </a:r>
            <a:r>
              <a:rPr lang="sv-SE" dirty="0"/>
              <a:t> paradox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216FB4-63D8-7F3F-7C5B-800958B9D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Kallas även </a:t>
            </a:r>
            <a:r>
              <a:rPr lang="sv-SE" dirty="0" err="1">
                <a:solidFill>
                  <a:srgbClr val="C45028"/>
                </a:solidFill>
              </a:rPr>
              <a:t>Berkson’s</a:t>
            </a:r>
            <a:r>
              <a:rPr lang="sv-SE" dirty="0">
                <a:solidFill>
                  <a:srgbClr val="C45028"/>
                </a:solidFill>
              </a:rPr>
              <a:t> </a:t>
            </a:r>
            <a:r>
              <a:rPr lang="sv-SE" dirty="0" err="1">
                <a:solidFill>
                  <a:srgbClr val="C45028"/>
                </a:solidFill>
              </a:rPr>
              <a:t>fallancy</a:t>
            </a:r>
            <a:r>
              <a:rPr lang="sv-SE" dirty="0">
                <a:solidFill>
                  <a:srgbClr val="C45028"/>
                </a:solidFill>
              </a:rPr>
              <a:t> </a:t>
            </a:r>
            <a:r>
              <a:rPr lang="sv-SE" dirty="0"/>
              <a:t>eller </a:t>
            </a:r>
            <a:r>
              <a:rPr lang="sv-SE" dirty="0" err="1">
                <a:solidFill>
                  <a:srgbClr val="C45028"/>
                </a:solidFill>
              </a:rPr>
              <a:t>Collider</a:t>
            </a:r>
            <a:r>
              <a:rPr lang="sv-SE" dirty="0">
                <a:solidFill>
                  <a:srgbClr val="C45028"/>
                </a:solidFill>
              </a:rPr>
              <a:t> Bias</a:t>
            </a:r>
          </a:p>
          <a:p>
            <a:r>
              <a:rPr lang="sv-SE" dirty="0"/>
              <a:t>Uppkommer när vårt stickprov skiljer sig från målpopulationen</a:t>
            </a:r>
          </a:p>
          <a:p>
            <a:r>
              <a:rPr lang="sv-SE" dirty="0"/>
              <a:t>Kan också ske om vi felaktigt betingar (kontrollerar) på en felaktig variabel</a:t>
            </a:r>
          </a:p>
          <a:p>
            <a:r>
              <a:rPr lang="sv-SE" dirty="0"/>
              <a:t>Vanligast:  Vi studerar inlagda patienter men extrapolerar slutsatser till även ej inlagda patienter.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2D9BA89-27FE-008A-26BD-2348EFA397B6}"/>
              </a:ext>
            </a:extLst>
          </p:cNvPr>
          <p:cNvSpPr txBox="1"/>
          <p:nvPr/>
        </p:nvSpPr>
        <p:spPr>
          <a:xfrm>
            <a:off x="4959351" y="4887606"/>
            <a:ext cx="4231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900" dirty="0">
                <a:solidFill>
                  <a:srgbClr val="C45028"/>
                </a:solidFill>
                <a:latin typeface="+mj-lt"/>
              </a:rPr>
              <a:t>https://www.mayoclinicproceedings.org/article/S0025-6196%2812%2900895-6/fulltext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BA5FDB0-B9B3-E396-6D1A-06F5D63863E2}"/>
              </a:ext>
            </a:extLst>
          </p:cNvPr>
          <p:cNvSpPr txBox="1"/>
          <p:nvPr/>
        </p:nvSpPr>
        <p:spPr>
          <a:xfrm>
            <a:off x="6556664" y="3459861"/>
            <a:ext cx="2385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Joseph </a:t>
            </a:r>
            <a:r>
              <a:rPr lang="sv-SE" dirty="0" err="1">
                <a:solidFill>
                  <a:schemeClr val="bg1"/>
                </a:solidFill>
              </a:rPr>
              <a:t>Berkson</a:t>
            </a:r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>
                <a:solidFill>
                  <a:schemeClr val="bg1"/>
                </a:solidFill>
              </a:rPr>
              <a:t>1899-1982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9C0C696-329F-9D13-DF98-3775DB0D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34" y="1816911"/>
            <a:ext cx="1221616" cy="13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358FE59-D41D-0AB9-D89D-6A7EA51E4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Simpsons paradox</a:t>
            </a:r>
          </a:p>
          <a:p>
            <a:r>
              <a:rPr lang="sv-SE" dirty="0"/>
              <a:t>Lords paradox</a:t>
            </a:r>
          </a:p>
          <a:p>
            <a:r>
              <a:rPr lang="sv-SE" dirty="0" err="1"/>
              <a:t>Berkson’s</a:t>
            </a:r>
            <a:r>
              <a:rPr lang="sv-SE" dirty="0"/>
              <a:t> paradox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717B389-7ADF-0A68-5798-8862F1F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Statistiska paradoxer</a:t>
            </a:r>
          </a:p>
        </p:txBody>
      </p:sp>
    </p:spTree>
    <p:extLst>
      <p:ext uri="{BB962C8B-B14F-4D97-AF65-F5344CB8AC3E}">
        <p14:creationId xmlns:p14="http://schemas.microsoft.com/office/powerpoint/2010/main" val="311994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66019-6FF0-5A17-289E-0F76430D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Berkson’s</a:t>
            </a:r>
            <a:r>
              <a:rPr lang="sv-SE" dirty="0"/>
              <a:t> paradox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D040DF-DACD-3897-1C4E-82FD0DED8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Exempel: En studie ser ett samband mellan hjälmanvändning och svårare skador.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7BB96DE-D2D4-E856-4AA2-2555007D1C76}"/>
              </a:ext>
            </a:extLst>
          </p:cNvPr>
          <p:cNvSpPr txBox="1"/>
          <p:nvPr/>
        </p:nvSpPr>
        <p:spPr>
          <a:xfrm>
            <a:off x="0" y="4575741"/>
            <a:ext cx="63690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effectLst/>
              </a:rPr>
              <a:t>Woodfine, J. D., och D. A. </a:t>
            </a:r>
            <a:r>
              <a:rPr lang="sv-SE" sz="1050" dirty="0" err="1">
                <a:effectLst/>
              </a:rPr>
              <a:t>Redelmeier</a:t>
            </a:r>
            <a:r>
              <a:rPr lang="sv-SE" sz="1050" dirty="0">
                <a:effectLst/>
              </a:rPr>
              <a:t>. ”</a:t>
            </a:r>
            <a:r>
              <a:rPr lang="sv-SE" sz="1050" dirty="0" err="1">
                <a:effectLst/>
              </a:rPr>
              <a:t>Berkson’s</a:t>
            </a:r>
            <a:r>
              <a:rPr lang="sv-SE" sz="1050" dirty="0">
                <a:effectLst/>
              </a:rPr>
              <a:t> Paradox in Medical Care”</a:t>
            </a:r>
            <a:endParaRPr lang="sv-SE" sz="105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9CE4DF-3F58-D956-182C-059A0FED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341" y="2025774"/>
            <a:ext cx="3111372" cy="28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66019-6FF0-5A17-289E-0F76430D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Berkson´s</a:t>
            </a:r>
            <a:r>
              <a:rPr lang="sv-SE" dirty="0"/>
              <a:t> paradox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D040DF-DACD-3897-1C4E-82FD0DED8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Exempel: En studie ser ett samband mellan hjälmanvändning och svårare skador.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7BB96DE-D2D4-E856-4AA2-2555007D1C76}"/>
              </a:ext>
            </a:extLst>
          </p:cNvPr>
          <p:cNvSpPr txBox="1"/>
          <p:nvPr/>
        </p:nvSpPr>
        <p:spPr>
          <a:xfrm>
            <a:off x="0" y="4575741"/>
            <a:ext cx="63690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dirty="0">
                <a:effectLst/>
              </a:rPr>
              <a:t>https://thehardestscience.com/2014/08/04/</a:t>
            </a:r>
            <a:endParaRPr lang="sv-SE" sz="105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1C3700A-97F7-592F-980B-B280DC737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671416"/>
            <a:ext cx="5439590" cy="27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ED4F3-13AC-B668-8936-DE7B4F9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 </a:t>
            </a:r>
            <a:r>
              <a:rPr lang="sv-SE" dirty="0" err="1"/>
              <a:t>collider</a:t>
            </a:r>
            <a:r>
              <a:rPr lang="sv-SE" dirty="0"/>
              <a:t> bias och COVID-19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49D8E05-7071-37B6-75E8-662324C629CA}"/>
              </a:ext>
            </a:extLst>
          </p:cNvPr>
          <p:cNvSpPr txBox="1"/>
          <p:nvPr/>
        </p:nvSpPr>
        <p:spPr>
          <a:xfrm>
            <a:off x="57150" y="4591735"/>
            <a:ext cx="5245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https://www.nature.com/articles/s41467-020-19478-2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06B7BDA-51B1-5E40-4F75-3CA031F9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374619"/>
            <a:ext cx="3457743" cy="217503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6DE1D3E-CD75-93E1-EF61-E7F5537F1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990" y="1374619"/>
            <a:ext cx="3010320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CD88CC-D8FB-044B-42C5-D513D5E8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vi lära oss av </a:t>
            </a:r>
            <a:r>
              <a:rPr lang="sv-SE" dirty="0" err="1"/>
              <a:t>Berkson’s</a:t>
            </a:r>
            <a:r>
              <a:rPr lang="sv-SE" dirty="0"/>
              <a:t> paradox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73C8B2-6766-55EF-D6D0-9EE01A3D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 vaksam på hur vi tolkar resultat från studier på inlagda/</a:t>
            </a:r>
            <a:r>
              <a:rPr lang="sv-SE" dirty="0" err="1"/>
              <a:t>beahandlade</a:t>
            </a:r>
            <a:endParaRPr lang="sv-SE" dirty="0"/>
          </a:p>
          <a:p>
            <a:r>
              <a:rPr lang="sv-SE" dirty="0"/>
              <a:t>Ofta fokuserar vi på grupper med </a:t>
            </a:r>
            <a:r>
              <a:rPr lang="sv-SE" dirty="0" err="1"/>
              <a:t>komorbitet</a:t>
            </a:r>
            <a:r>
              <a:rPr lang="sv-SE" dirty="0"/>
              <a:t> men det kan också vara bra att fundera på de friska som inte kommer med. </a:t>
            </a:r>
          </a:p>
          <a:p>
            <a:r>
              <a:rPr lang="sv-SE" dirty="0" err="1"/>
              <a:t>Berkson’s</a:t>
            </a:r>
            <a:r>
              <a:rPr lang="sv-SE" dirty="0"/>
              <a:t> paradox är ett klassiskt exempel av </a:t>
            </a:r>
            <a:r>
              <a:rPr lang="sv-SE" dirty="0" err="1"/>
              <a:t>selection</a:t>
            </a:r>
            <a:r>
              <a:rPr lang="sv-SE" dirty="0"/>
              <a:t> bias och lösningen är att problematisera kring urvalet</a:t>
            </a:r>
          </a:p>
          <a:p>
            <a:r>
              <a:rPr lang="sv-SE" dirty="0"/>
              <a:t>Det kan vara bra att använda DAGs för att identifiera potentiella </a:t>
            </a:r>
            <a:r>
              <a:rPr lang="sv-SE" dirty="0" err="1"/>
              <a:t>colliders</a:t>
            </a:r>
            <a:r>
              <a:rPr lang="sv-SE" dirty="0"/>
              <a:t> som antyder urvalsfel. </a:t>
            </a:r>
          </a:p>
          <a:p>
            <a:r>
              <a:rPr lang="sv-SE" dirty="0"/>
              <a:t>Justering av </a:t>
            </a:r>
            <a:r>
              <a:rPr lang="sv-SE" dirty="0" err="1"/>
              <a:t>colliders</a:t>
            </a:r>
            <a:r>
              <a:rPr lang="sv-SE" dirty="0"/>
              <a:t> kan också skapa bias.</a:t>
            </a:r>
          </a:p>
          <a:p>
            <a:endParaRPr lang="sv-SE" dirty="0"/>
          </a:p>
        </p:txBody>
      </p:sp>
      <p:pic>
        <p:nvPicPr>
          <p:cNvPr id="5122" name="Picture 2" descr="Simpson's Paradox vs. Berkson's paradox - Cross Validated">
            <a:extLst>
              <a:ext uri="{FF2B5EF4-FFF2-40B4-BE49-F238E27FC236}">
                <a16:creationId xmlns:a16="http://schemas.microsoft.com/office/drawing/2014/main" id="{FFF2DE4F-76A8-ACD0-4C1B-39EEE379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969889"/>
            <a:ext cx="3074987" cy="9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3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E25FE1-285D-42D5-751D-9F579565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8CAB80-B4B2-DA5B-9978-A25FBE5A1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71080"/>
            <a:ext cx="5492750" cy="3421703"/>
          </a:xfrm>
        </p:spPr>
        <p:txBody>
          <a:bodyPr/>
          <a:lstStyle/>
          <a:p>
            <a:r>
              <a:rPr lang="sv-SE" sz="1000" dirty="0" err="1"/>
              <a:t>Bonovas</a:t>
            </a:r>
            <a:r>
              <a:rPr lang="sv-SE" sz="1000" dirty="0"/>
              <a:t> S, </a:t>
            </a:r>
            <a:r>
              <a:rPr lang="sv-SE" sz="1000" dirty="0" err="1"/>
              <a:t>Piovani</a:t>
            </a:r>
            <a:r>
              <a:rPr lang="sv-SE" sz="1000" dirty="0"/>
              <a:t> D. </a:t>
            </a:r>
            <a:r>
              <a:rPr lang="sv-SE" sz="1000" dirty="0" err="1"/>
              <a:t>Simpson's</a:t>
            </a:r>
            <a:r>
              <a:rPr lang="sv-SE" sz="1000" dirty="0"/>
              <a:t> Paradox in Clinical Research: A </a:t>
            </a:r>
            <a:r>
              <a:rPr lang="sv-SE" sz="1000" dirty="0" err="1"/>
              <a:t>Cautionary</a:t>
            </a:r>
            <a:r>
              <a:rPr lang="sv-SE" sz="1000" dirty="0"/>
              <a:t> </a:t>
            </a:r>
            <a:r>
              <a:rPr lang="sv-SE" sz="1000" dirty="0" err="1"/>
              <a:t>Tale</a:t>
            </a:r>
            <a:r>
              <a:rPr lang="sv-SE" sz="1000" dirty="0"/>
              <a:t>. J </a:t>
            </a:r>
            <a:r>
              <a:rPr lang="sv-SE" sz="1000" dirty="0" err="1"/>
              <a:t>Clin</a:t>
            </a:r>
            <a:r>
              <a:rPr lang="sv-SE" sz="1000" dirty="0"/>
              <a:t> Med. 2023 Feb 18;12(4):1633. </a:t>
            </a:r>
            <a:r>
              <a:rPr lang="sv-SE" sz="1000" dirty="0" err="1"/>
              <a:t>doi</a:t>
            </a:r>
            <a:r>
              <a:rPr lang="sv-SE" sz="1000" dirty="0"/>
              <a:t>: 10.3390/jcm12041633. PMID: 36836181; PMCID: PMC9960320.</a:t>
            </a:r>
          </a:p>
          <a:p>
            <a:r>
              <a:rPr lang="sv-SE" sz="1000" dirty="0" err="1">
                <a:effectLst/>
              </a:rPr>
              <a:t>Tennant</a:t>
            </a:r>
            <a:r>
              <a:rPr lang="sv-SE" sz="1000" dirty="0">
                <a:effectLst/>
              </a:rPr>
              <a:t>, Peter W. G., Georgia D. </a:t>
            </a:r>
            <a:r>
              <a:rPr lang="sv-SE" sz="1000" dirty="0" err="1">
                <a:effectLst/>
              </a:rPr>
              <a:t>Tomova</a:t>
            </a:r>
            <a:r>
              <a:rPr lang="sv-SE" sz="1000" dirty="0">
                <a:effectLst/>
              </a:rPr>
              <a:t>, Eleanor J. Murray, </a:t>
            </a:r>
            <a:r>
              <a:rPr lang="sv-SE" sz="1000" dirty="0" err="1">
                <a:effectLst/>
              </a:rPr>
              <a:t>Kellyn</a:t>
            </a:r>
            <a:r>
              <a:rPr lang="sv-SE" sz="1000" dirty="0">
                <a:effectLst/>
              </a:rPr>
              <a:t> F. Arnold, Matthew P. Fox, och Mark S. </a:t>
            </a:r>
            <a:r>
              <a:rPr lang="sv-SE" sz="1000" dirty="0" err="1">
                <a:effectLst/>
              </a:rPr>
              <a:t>Gilthorpe</a:t>
            </a:r>
            <a:r>
              <a:rPr lang="sv-SE" sz="1000" dirty="0">
                <a:effectLst/>
              </a:rPr>
              <a:t>. ”</a:t>
            </a:r>
            <a:r>
              <a:rPr lang="sv-SE" sz="1000" dirty="0" err="1">
                <a:effectLst/>
              </a:rPr>
              <a:t>Lord’s</a:t>
            </a:r>
            <a:r>
              <a:rPr lang="sv-SE" sz="1000" dirty="0">
                <a:effectLst/>
              </a:rPr>
              <a:t> ’paradox’ </a:t>
            </a:r>
            <a:r>
              <a:rPr lang="sv-SE" sz="1000" dirty="0" err="1">
                <a:effectLst/>
              </a:rPr>
              <a:t>explained</a:t>
            </a:r>
            <a:r>
              <a:rPr lang="sv-SE" sz="1000" dirty="0">
                <a:effectLst/>
              </a:rPr>
              <a:t>: the 50-year </a:t>
            </a:r>
            <a:r>
              <a:rPr lang="sv-SE" sz="1000" dirty="0" err="1">
                <a:effectLst/>
              </a:rPr>
              <a:t>warning</a:t>
            </a:r>
            <a:r>
              <a:rPr lang="sv-SE" sz="1000" dirty="0">
                <a:effectLst/>
              </a:rPr>
              <a:t> on the </a:t>
            </a:r>
            <a:r>
              <a:rPr lang="sv-SE" sz="1000" dirty="0" err="1">
                <a:effectLst/>
              </a:rPr>
              <a:t>use</a:t>
            </a:r>
            <a:r>
              <a:rPr lang="sv-SE" sz="1000" dirty="0">
                <a:effectLst/>
              </a:rPr>
              <a:t> of ’</a:t>
            </a:r>
            <a:r>
              <a:rPr lang="sv-SE" sz="1000" dirty="0" err="1">
                <a:effectLst/>
              </a:rPr>
              <a:t>change</a:t>
            </a:r>
            <a:r>
              <a:rPr lang="sv-SE" sz="1000" dirty="0">
                <a:effectLst/>
              </a:rPr>
              <a:t> scores’ in </a:t>
            </a:r>
            <a:r>
              <a:rPr lang="sv-SE" sz="1000" dirty="0" err="1">
                <a:effectLst/>
              </a:rPr>
              <a:t>observational</a:t>
            </a:r>
            <a:r>
              <a:rPr lang="sv-SE" sz="1000" dirty="0">
                <a:effectLst/>
              </a:rPr>
              <a:t> data”. </a:t>
            </a:r>
            <a:r>
              <a:rPr lang="sv-SE" sz="1000" dirty="0" err="1">
                <a:effectLst/>
              </a:rPr>
              <a:t>arXiv</a:t>
            </a:r>
            <a:r>
              <a:rPr lang="sv-SE" sz="1000" dirty="0">
                <a:effectLst/>
              </a:rPr>
              <a:t>, 03 februari 2023. </a:t>
            </a:r>
            <a:endParaRPr lang="sv-SE" sz="1000" dirty="0"/>
          </a:p>
          <a:p>
            <a:r>
              <a:rPr lang="sv-SE" sz="1000" dirty="0" err="1">
                <a:effectLst/>
              </a:rPr>
              <a:t>Glymour</a:t>
            </a:r>
            <a:r>
              <a:rPr lang="sv-SE" sz="1000" dirty="0">
                <a:effectLst/>
              </a:rPr>
              <a:t>, M. Maria, Jennifer </a:t>
            </a:r>
            <a:r>
              <a:rPr lang="sv-SE" sz="1000" dirty="0" err="1">
                <a:effectLst/>
              </a:rPr>
              <a:t>Weuve</a:t>
            </a:r>
            <a:r>
              <a:rPr lang="sv-SE" sz="1000" dirty="0">
                <a:effectLst/>
              </a:rPr>
              <a:t>, Lisa F. </a:t>
            </a:r>
            <a:r>
              <a:rPr lang="sv-SE" sz="1000" dirty="0" err="1">
                <a:effectLst/>
              </a:rPr>
              <a:t>Berkman</a:t>
            </a:r>
            <a:r>
              <a:rPr lang="sv-SE" sz="1000" dirty="0">
                <a:effectLst/>
              </a:rPr>
              <a:t>, </a:t>
            </a:r>
            <a:r>
              <a:rPr lang="sv-SE" sz="1000" dirty="0" err="1">
                <a:effectLst/>
              </a:rPr>
              <a:t>Ichiro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Kawachi</a:t>
            </a:r>
            <a:r>
              <a:rPr lang="sv-SE" sz="1000" dirty="0">
                <a:effectLst/>
              </a:rPr>
              <a:t>, och James M. Robins. ”</a:t>
            </a:r>
            <a:r>
              <a:rPr lang="sv-SE" sz="1000" dirty="0" err="1">
                <a:effectLst/>
              </a:rPr>
              <a:t>When</a:t>
            </a:r>
            <a:r>
              <a:rPr lang="sv-SE" sz="1000" dirty="0">
                <a:effectLst/>
              </a:rPr>
              <a:t> Is </a:t>
            </a:r>
            <a:r>
              <a:rPr lang="sv-SE" sz="1000" dirty="0" err="1">
                <a:effectLst/>
              </a:rPr>
              <a:t>Baseline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Adjustment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Useful</a:t>
            </a:r>
            <a:r>
              <a:rPr lang="sv-SE" sz="1000" dirty="0">
                <a:effectLst/>
              </a:rPr>
              <a:t> in </a:t>
            </a:r>
            <a:r>
              <a:rPr lang="sv-SE" sz="1000" dirty="0" err="1">
                <a:effectLst/>
              </a:rPr>
              <a:t>Analyses</a:t>
            </a:r>
            <a:r>
              <a:rPr lang="sv-SE" sz="1000" dirty="0">
                <a:effectLst/>
              </a:rPr>
              <a:t> of Change? An </a:t>
            </a:r>
            <a:r>
              <a:rPr lang="sv-SE" sz="1000" dirty="0" err="1">
                <a:effectLst/>
              </a:rPr>
              <a:t>Example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with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Education</a:t>
            </a:r>
            <a:r>
              <a:rPr lang="sv-SE" sz="1000" dirty="0">
                <a:effectLst/>
              </a:rPr>
              <a:t> and </a:t>
            </a:r>
            <a:r>
              <a:rPr lang="sv-SE" sz="1000" dirty="0" err="1">
                <a:effectLst/>
              </a:rPr>
              <a:t>Cognitive</a:t>
            </a:r>
            <a:r>
              <a:rPr lang="sv-SE" sz="1000" dirty="0">
                <a:effectLst/>
              </a:rPr>
              <a:t> Change”. </a:t>
            </a:r>
            <a:r>
              <a:rPr lang="sv-SE" sz="1000" i="1" dirty="0" err="1">
                <a:effectLst/>
              </a:rPr>
              <a:t>American</a:t>
            </a:r>
            <a:r>
              <a:rPr lang="sv-SE" sz="1000" i="1" dirty="0">
                <a:effectLst/>
              </a:rPr>
              <a:t> Journal of </a:t>
            </a:r>
            <a:r>
              <a:rPr lang="sv-SE" sz="1000" i="1" dirty="0" err="1">
                <a:effectLst/>
              </a:rPr>
              <a:t>Epidemiology</a:t>
            </a:r>
            <a:r>
              <a:rPr lang="sv-SE" sz="1000" dirty="0">
                <a:effectLst/>
              </a:rPr>
              <a:t> 162, nr 3 (01 augusti 2005): 267–78. </a:t>
            </a:r>
            <a:r>
              <a:rPr lang="sv-SE" sz="1000" dirty="0">
                <a:effectLst/>
                <a:hlinkClick r:id="rId3"/>
              </a:rPr>
              <a:t>https://doi.org/10.1093/aje/kwi187</a:t>
            </a:r>
            <a:r>
              <a:rPr lang="sv-SE" sz="1000" dirty="0">
                <a:effectLst/>
              </a:rPr>
              <a:t>.</a:t>
            </a:r>
          </a:p>
          <a:p>
            <a:r>
              <a:rPr lang="sv-SE" sz="1000" dirty="0" err="1">
                <a:effectLst/>
              </a:rPr>
              <a:t>Tennant</a:t>
            </a:r>
            <a:r>
              <a:rPr lang="sv-SE" sz="1000" dirty="0">
                <a:effectLst/>
              </a:rPr>
              <a:t>, Peter W G, </a:t>
            </a:r>
            <a:r>
              <a:rPr lang="sv-SE" sz="1000" dirty="0" err="1">
                <a:effectLst/>
              </a:rPr>
              <a:t>Kellyn</a:t>
            </a:r>
            <a:r>
              <a:rPr lang="sv-SE" sz="1000" dirty="0">
                <a:effectLst/>
              </a:rPr>
              <a:t> F Arnold, George T H Ellison, och Mark S </a:t>
            </a:r>
            <a:r>
              <a:rPr lang="sv-SE" sz="1000" dirty="0" err="1">
                <a:effectLst/>
              </a:rPr>
              <a:t>Gilthorpe</a:t>
            </a:r>
            <a:r>
              <a:rPr lang="sv-SE" sz="1000" dirty="0">
                <a:effectLst/>
              </a:rPr>
              <a:t>. ”</a:t>
            </a:r>
            <a:r>
              <a:rPr lang="sv-SE" sz="1000" dirty="0" err="1">
                <a:effectLst/>
              </a:rPr>
              <a:t>Analyses</a:t>
            </a:r>
            <a:r>
              <a:rPr lang="sv-SE" sz="1000" dirty="0">
                <a:effectLst/>
              </a:rPr>
              <a:t> of ‘Change Scores’ Do Not </a:t>
            </a:r>
            <a:r>
              <a:rPr lang="sv-SE" sz="1000" dirty="0" err="1">
                <a:effectLst/>
              </a:rPr>
              <a:t>Estimate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Causal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Effects</a:t>
            </a:r>
            <a:r>
              <a:rPr lang="sv-SE" sz="1000" dirty="0">
                <a:effectLst/>
              </a:rPr>
              <a:t> in </a:t>
            </a:r>
            <a:r>
              <a:rPr lang="sv-SE" sz="1000" dirty="0" err="1">
                <a:effectLst/>
              </a:rPr>
              <a:t>Observational</a:t>
            </a:r>
            <a:r>
              <a:rPr lang="sv-SE" sz="1000" dirty="0">
                <a:effectLst/>
              </a:rPr>
              <a:t> Data”. </a:t>
            </a:r>
            <a:r>
              <a:rPr lang="sv-SE" sz="1000" i="1" dirty="0">
                <a:effectLst/>
              </a:rPr>
              <a:t>International Journal of </a:t>
            </a:r>
            <a:r>
              <a:rPr lang="sv-SE" sz="1000" i="1" dirty="0" err="1">
                <a:effectLst/>
              </a:rPr>
              <a:t>Epidemiology</a:t>
            </a:r>
            <a:r>
              <a:rPr lang="sv-SE" sz="1000" dirty="0">
                <a:effectLst/>
              </a:rPr>
              <a:t> 51, nr 5 (13 oktober 2022): 1604–15.</a:t>
            </a:r>
          </a:p>
          <a:p>
            <a:r>
              <a:rPr lang="sv-SE" sz="1000" dirty="0">
                <a:effectLst/>
              </a:rPr>
              <a:t>Woodfine, J. D., och D. A. </a:t>
            </a:r>
            <a:r>
              <a:rPr lang="sv-SE" sz="1000" dirty="0" err="1">
                <a:effectLst/>
              </a:rPr>
              <a:t>Redelmeier</a:t>
            </a:r>
            <a:r>
              <a:rPr lang="sv-SE" sz="1000" dirty="0">
                <a:effectLst/>
              </a:rPr>
              <a:t>. ”</a:t>
            </a:r>
            <a:r>
              <a:rPr lang="sv-SE" sz="1000" dirty="0" err="1">
                <a:effectLst/>
              </a:rPr>
              <a:t>Berkson’s</a:t>
            </a:r>
            <a:r>
              <a:rPr lang="sv-SE" sz="1000" dirty="0">
                <a:effectLst/>
              </a:rPr>
              <a:t> Paradox in Medical Care”. </a:t>
            </a:r>
            <a:r>
              <a:rPr lang="sv-SE" sz="1000" i="1" dirty="0">
                <a:effectLst/>
              </a:rPr>
              <a:t>Journal of </a:t>
            </a:r>
            <a:r>
              <a:rPr lang="sv-SE" sz="1000" i="1" dirty="0" err="1">
                <a:effectLst/>
              </a:rPr>
              <a:t>Internal</a:t>
            </a:r>
            <a:r>
              <a:rPr lang="sv-SE" sz="1000" i="1" dirty="0">
                <a:effectLst/>
              </a:rPr>
              <a:t> Medicine</a:t>
            </a:r>
            <a:r>
              <a:rPr lang="sv-SE" sz="1000" dirty="0">
                <a:effectLst/>
              </a:rPr>
              <a:t> 278, nr 4 (2015): 424–26. </a:t>
            </a:r>
            <a:r>
              <a:rPr lang="sv-SE" sz="1000" dirty="0">
                <a:effectLst/>
                <a:hlinkClick r:id="rId4"/>
              </a:rPr>
              <a:t>https://doi.org/10.1111/joim.12363</a:t>
            </a:r>
            <a:r>
              <a:rPr lang="sv-SE" sz="1000" dirty="0">
                <a:effectLst/>
              </a:rPr>
              <a:t>.</a:t>
            </a:r>
          </a:p>
          <a:p>
            <a:r>
              <a:rPr lang="sv-SE" sz="1000" dirty="0">
                <a:effectLst/>
              </a:rPr>
              <a:t>Griffith, Gareth J., Tim T. Morris, Matthew J. </a:t>
            </a:r>
            <a:r>
              <a:rPr lang="sv-SE" sz="1000" dirty="0" err="1">
                <a:effectLst/>
              </a:rPr>
              <a:t>Tudball</a:t>
            </a:r>
            <a:r>
              <a:rPr lang="sv-SE" sz="1000" dirty="0">
                <a:effectLst/>
              </a:rPr>
              <a:t>, Annie Herbert, Giulia </a:t>
            </a:r>
            <a:r>
              <a:rPr lang="sv-SE" sz="1000" dirty="0" err="1">
                <a:effectLst/>
              </a:rPr>
              <a:t>Mancano</a:t>
            </a:r>
            <a:r>
              <a:rPr lang="sv-SE" sz="1000" dirty="0">
                <a:effectLst/>
              </a:rPr>
              <a:t>, </a:t>
            </a:r>
            <a:r>
              <a:rPr lang="sv-SE" sz="1000" dirty="0" err="1">
                <a:effectLst/>
              </a:rPr>
              <a:t>Lindsey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Pike</a:t>
            </a:r>
            <a:r>
              <a:rPr lang="sv-SE" sz="1000" dirty="0">
                <a:effectLst/>
              </a:rPr>
              <a:t>, </a:t>
            </a:r>
            <a:r>
              <a:rPr lang="sv-SE" sz="1000" dirty="0" err="1">
                <a:effectLst/>
              </a:rPr>
              <a:t>Gemma</a:t>
            </a:r>
            <a:r>
              <a:rPr lang="sv-SE" sz="1000" dirty="0">
                <a:effectLst/>
              </a:rPr>
              <a:t> C. Sharp, m.fl. ”</a:t>
            </a:r>
            <a:r>
              <a:rPr lang="sv-SE" sz="1000" dirty="0" err="1">
                <a:effectLst/>
              </a:rPr>
              <a:t>Collider</a:t>
            </a:r>
            <a:r>
              <a:rPr lang="sv-SE" sz="1000" dirty="0">
                <a:effectLst/>
              </a:rPr>
              <a:t> Bias </a:t>
            </a:r>
            <a:r>
              <a:rPr lang="sv-SE" sz="1000" dirty="0" err="1">
                <a:effectLst/>
              </a:rPr>
              <a:t>Undermines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Our</a:t>
            </a:r>
            <a:r>
              <a:rPr lang="sv-SE" sz="1000" dirty="0">
                <a:effectLst/>
              </a:rPr>
              <a:t> </a:t>
            </a:r>
            <a:r>
              <a:rPr lang="sv-SE" sz="1000" dirty="0" err="1">
                <a:effectLst/>
              </a:rPr>
              <a:t>Understanding</a:t>
            </a:r>
            <a:r>
              <a:rPr lang="sv-SE" sz="1000" dirty="0">
                <a:effectLst/>
              </a:rPr>
              <a:t> of COVID-19 </a:t>
            </a:r>
            <a:r>
              <a:rPr lang="sv-SE" sz="1000" dirty="0" err="1">
                <a:effectLst/>
              </a:rPr>
              <a:t>Disease</a:t>
            </a:r>
            <a:r>
              <a:rPr lang="sv-SE" sz="1000" dirty="0">
                <a:effectLst/>
              </a:rPr>
              <a:t> Risk and </a:t>
            </a:r>
            <a:r>
              <a:rPr lang="sv-SE" sz="1000" dirty="0" err="1">
                <a:effectLst/>
              </a:rPr>
              <a:t>Severity</a:t>
            </a:r>
            <a:r>
              <a:rPr lang="sv-SE" sz="1000" dirty="0">
                <a:effectLst/>
              </a:rPr>
              <a:t>”. </a:t>
            </a:r>
            <a:r>
              <a:rPr lang="sv-SE" sz="1000" i="1" dirty="0">
                <a:effectLst/>
              </a:rPr>
              <a:t>Nature Communications</a:t>
            </a:r>
            <a:r>
              <a:rPr lang="sv-SE" sz="1000" dirty="0">
                <a:effectLst/>
              </a:rPr>
              <a:t> 11, nr 1 (12 november 2020): 5749. </a:t>
            </a:r>
            <a:r>
              <a:rPr lang="sv-SE" sz="1000" dirty="0">
                <a:effectLst/>
                <a:hlinkClick r:id="rId5"/>
              </a:rPr>
              <a:t>https://doi.org/10.1038/s41467-020-19478-2</a:t>
            </a:r>
            <a:r>
              <a:rPr lang="sv-SE" sz="1000" dirty="0">
                <a:effectLst/>
              </a:rPr>
              <a:t>.</a:t>
            </a:r>
          </a:p>
          <a:p>
            <a:endParaRPr lang="sv-SE" sz="1000" dirty="0">
              <a:effectLst/>
            </a:endParaRPr>
          </a:p>
          <a:p>
            <a:endParaRPr lang="sv-SE" sz="1000" dirty="0">
              <a:effectLst/>
            </a:endParaRPr>
          </a:p>
          <a:p>
            <a:endParaRPr lang="sv-SE" sz="1000" dirty="0">
              <a:effectLst/>
            </a:endParaRPr>
          </a:p>
        </p:txBody>
      </p:sp>
      <p:pic>
        <p:nvPicPr>
          <p:cNvPr id="6146" name="Picture 2" descr="Glasses icon - Free download on Iconfinder">
            <a:extLst>
              <a:ext uri="{FF2B5EF4-FFF2-40B4-BE49-F238E27FC236}">
                <a16:creationId xmlns:a16="http://schemas.microsoft.com/office/drawing/2014/main" id="{8D6C1FEE-75E1-4343-7474-FFE3552F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701800"/>
            <a:ext cx="24320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0EEBF-3A0E-FEBC-1A3E-3DC359D3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C45028"/>
                </a:solidFill>
              </a:rPr>
              <a:t>Tack för att du lyssnade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427489-01D5-4FF9-4A11-4B3F0DFFB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271079"/>
            <a:ext cx="7404100" cy="3421703"/>
          </a:xfrm>
        </p:spPr>
        <p:txBody>
          <a:bodyPr/>
          <a:lstStyle/>
          <a:p>
            <a:r>
              <a:rPr lang="sv-SE" dirty="0"/>
              <a:t>20/2 </a:t>
            </a:r>
            <a:r>
              <a:rPr lang="sv-SE" dirty="0" err="1"/>
              <a:t>kl</a:t>
            </a:r>
            <a:r>
              <a:rPr lang="sv-SE" dirty="0"/>
              <a:t> 12-13 Olika mått för att jämföra risker – Per Liv</a:t>
            </a:r>
          </a:p>
          <a:p>
            <a:r>
              <a:rPr lang="en-US" dirty="0"/>
              <a:t>11/3 kl 12-13 From data to decision: A guide to developing and assessing risk prediction models (in English) – Wendy Wu</a:t>
            </a:r>
            <a:endParaRPr lang="sv-SE" dirty="0"/>
          </a:p>
          <a:p>
            <a:endParaRPr lang="sv-SE" dirty="0"/>
          </a:p>
          <a:p>
            <a:r>
              <a:rPr lang="sv-SE" dirty="0"/>
              <a:t>Schema för nästkommande seminarier:</a:t>
            </a:r>
            <a:br>
              <a:rPr lang="sv-SE" dirty="0"/>
            </a:br>
            <a:r>
              <a:rPr lang="sv-SE" dirty="0">
                <a:hlinkClick r:id="rId2"/>
              </a:rPr>
              <a:t>https://canvas.umu.se/courses/2600/</a:t>
            </a:r>
            <a:endParaRPr lang="sv-SE" dirty="0"/>
          </a:p>
          <a:p>
            <a:r>
              <a:rPr lang="sv-SE" dirty="0"/>
              <a:t>Alltid samma zoom-länk: https://umu.zoom.us/j/61397725099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813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85E6-8CED-B758-DD2B-02145CA1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statistisk paradox?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92053-3DA4-7052-4AFE-2A9DBC55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0043"/>
            <a:ext cx="4673682" cy="3781027"/>
          </a:xfrm>
        </p:spPr>
        <p:txBody>
          <a:bodyPr/>
          <a:lstStyle/>
          <a:p>
            <a:r>
              <a:rPr lang="sv-SE" i="1" dirty="0"/>
              <a:t>Yttrande som innehåller motsägande uppgifter vars motsägelse vid </a:t>
            </a:r>
            <a:r>
              <a:rPr lang="sv-SE" i="1" dirty="0" err="1"/>
              <a:t>näramre</a:t>
            </a:r>
            <a:r>
              <a:rPr lang="sv-SE" i="1" dirty="0"/>
              <a:t> eftertanke visar sig skenbart</a:t>
            </a:r>
          </a:p>
          <a:p>
            <a:r>
              <a:rPr lang="sv-SE" dirty="0"/>
              <a:t>Förhållandet att en företeelse uppvisar motstridiga, orimliga, osannolika förhållanden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rgbClr val="C45028"/>
                </a:solidFill>
              </a:rPr>
              <a:t>Statistiska paradoxer</a:t>
            </a:r>
            <a:r>
              <a:rPr lang="sv-SE" dirty="0"/>
              <a:t> är situationer där olika analyser av en frågeställning kan ge </a:t>
            </a:r>
            <a:r>
              <a:rPr lang="sv-SE" dirty="0">
                <a:solidFill>
                  <a:srgbClr val="C45028"/>
                </a:solidFill>
              </a:rPr>
              <a:t>motstridiga</a:t>
            </a:r>
            <a:r>
              <a:rPr lang="sv-SE" dirty="0"/>
              <a:t> resultat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9231353-F670-58FB-7F86-5648B2CC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32" y="991589"/>
            <a:ext cx="3475471" cy="34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E2F3E7-39BA-2D13-8771-D1336BA3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Simpsons paradox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216FB4-63D8-7F3F-7C5B-800958B9D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”</a:t>
            </a:r>
            <a:r>
              <a:rPr lang="sv-SE" dirty="0" err="1"/>
              <a:t>Lurking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 Problem”</a:t>
            </a:r>
          </a:p>
          <a:p>
            <a:r>
              <a:rPr lang="sv-SE" dirty="0"/>
              <a:t>”</a:t>
            </a:r>
            <a:r>
              <a:rPr lang="sv-SE" dirty="0" err="1"/>
              <a:t>Yule</a:t>
            </a:r>
            <a:r>
              <a:rPr lang="sv-SE" dirty="0"/>
              <a:t>-Simpson </a:t>
            </a:r>
            <a:r>
              <a:rPr lang="sv-SE" dirty="0" err="1"/>
              <a:t>effect</a:t>
            </a:r>
            <a:r>
              <a:rPr lang="sv-SE" dirty="0"/>
              <a:t>”</a:t>
            </a:r>
          </a:p>
          <a:p>
            <a:r>
              <a:rPr lang="en-US" dirty="0"/>
              <a:t>The Interpretation of Interaction in Contingency Tables</a:t>
            </a:r>
            <a:r>
              <a:rPr lang="sv-SE" dirty="0"/>
              <a:t> (1951)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9B936E-25C8-1DA5-B3D1-7511ACCC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12" y="1864425"/>
            <a:ext cx="1232772" cy="12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2D9BA89-27FE-008A-26BD-2348EFA397B6}"/>
              </a:ext>
            </a:extLst>
          </p:cNvPr>
          <p:cNvSpPr txBox="1"/>
          <p:nvPr/>
        </p:nvSpPr>
        <p:spPr>
          <a:xfrm>
            <a:off x="6636345" y="4868882"/>
            <a:ext cx="25106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189"/>
            <a:r>
              <a:rPr lang="sv-SE" sz="900" dirty="0">
                <a:solidFill>
                  <a:schemeClr val="bg1"/>
                </a:solidFill>
                <a:latin typeface="+mj-lt"/>
              </a:rPr>
              <a:t>https://en.wikipedia.org/wiki/Edward_H._Simpson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BA5FDB0-B9B3-E396-6D1A-06F5D63863E2}"/>
              </a:ext>
            </a:extLst>
          </p:cNvPr>
          <p:cNvSpPr txBox="1"/>
          <p:nvPr/>
        </p:nvSpPr>
        <p:spPr>
          <a:xfrm>
            <a:off x="6556664" y="3459861"/>
            <a:ext cx="2385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Edward Hugh Simpson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1922-2019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6FBB19-1FEF-064D-7074-010EADA92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42" y="3054992"/>
            <a:ext cx="4887007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04119-2E10-EC58-39FA-446F8A4D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0801"/>
            <a:ext cx="7905600" cy="486569"/>
          </a:xfrm>
        </p:spPr>
        <p:txBody>
          <a:bodyPr anchor="t">
            <a:normAutofit/>
          </a:bodyPr>
          <a:lstStyle/>
          <a:p>
            <a:r>
              <a:rPr lang="sv-SE" dirty="0"/>
              <a:t>Simpsons paradox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C68F18-F143-F463-50B6-C375E05E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0043"/>
            <a:ext cx="3857550" cy="3308657"/>
          </a:xfrm>
        </p:spPr>
        <p:txBody>
          <a:bodyPr>
            <a:normAutofit/>
          </a:bodyPr>
          <a:lstStyle/>
          <a:p>
            <a:r>
              <a:rPr lang="sv-SE" dirty="0"/>
              <a:t>När en trend påvisas i flera grupperingar i data men är omvänd när grupperna kombineras</a:t>
            </a:r>
          </a:p>
          <a:p>
            <a:r>
              <a:rPr lang="sv-SE" dirty="0"/>
              <a:t>Sambandet mellan X och Y är omvänt i varje grupp jämfört när vi kikar på helheten</a:t>
            </a:r>
          </a:p>
          <a:p>
            <a:r>
              <a:rPr lang="sv-SE" dirty="0"/>
              <a:t>Uppstår i fallet kontingenstabeller så väl som kontinuerliga data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98BE4AA3-154C-BBB2-247D-C598BD8D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450" y="879434"/>
            <a:ext cx="4030750" cy="287910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25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F1027E-437A-818C-5628-044F1564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Simpsons paradox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6BA63224-2DFF-0B07-EE66-5C69FFA10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70320"/>
              </p:ext>
            </p:extLst>
          </p:nvPr>
        </p:nvGraphicFramePr>
        <p:xfrm>
          <a:off x="2177230" y="1598426"/>
          <a:ext cx="4321704" cy="1637599"/>
        </p:xfrm>
        <a:graphic>
          <a:graphicData uri="http://schemas.openxmlformats.org/drawingml/2006/table">
            <a:tbl>
              <a:tblPr/>
              <a:tblGrid>
                <a:gridCol w="1080426">
                  <a:extLst>
                    <a:ext uri="{9D8B030D-6E8A-4147-A177-3AD203B41FA5}">
                      <a16:colId xmlns:a16="http://schemas.microsoft.com/office/drawing/2014/main" val="4135579813"/>
                    </a:ext>
                  </a:extLst>
                </a:gridCol>
                <a:gridCol w="1080426">
                  <a:extLst>
                    <a:ext uri="{9D8B030D-6E8A-4147-A177-3AD203B41FA5}">
                      <a16:colId xmlns:a16="http://schemas.microsoft.com/office/drawing/2014/main" val="4162168562"/>
                    </a:ext>
                  </a:extLst>
                </a:gridCol>
                <a:gridCol w="1080426">
                  <a:extLst>
                    <a:ext uri="{9D8B030D-6E8A-4147-A177-3AD203B41FA5}">
                      <a16:colId xmlns:a16="http://schemas.microsoft.com/office/drawing/2014/main" val="2313529571"/>
                    </a:ext>
                  </a:extLst>
                </a:gridCol>
                <a:gridCol w="1080426">
                  <a:extLst>
                    <a:ext uri="{9D8B030D-6E8A-4147-A177-3AD203B41FA5}">
                      <a16:colId xmlns:a16="http://schemas.microsoft.com/office/drawing/2014/main" val="3568189235"/>
                    </a:ext>
                  </a:extLst>
                </a:gridCol>
              </a:tblGrid>
              <a:tr h="426939">
                <a:tc>
                  <a:txBody>
                    <a:bodyPr/>
                    <a:lstStyle/>
                    <a:p>
                      <a:pPr algn="ctr" fontAlgn="ctr"/>
                      <a:endParaRPr lang="sv-SE" sz="1000" b="0" dirty="0">
                        <a:effectLst/>
                      </a:endParaRP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dirty="0">
                          <a:effectLst/>
                        </a:rPr>
                        <a:t>Öppen kirurgi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dirty="0">
                          <a:effectLst/>
                        </a:rPr>
                        <a:t>Perkutan </a:t>
                      </a:r>
                      <a:r>
                        <a:rPr lang="sv-SE" sz="1000" b="1" dirty="0" err="1">
                          <a:effectLst/>
                        </a:rPr>
                        <a:t>nefrostomi</a:t>
                      </a:r>
                      <a:endParaRPr lang="sv-SE" sz="1000" b="1" dirty="0">
                        <a:effectLst/>
                      </a:endParaRP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dirty="0">
                        <a:effectLst/>
                      </a:endParaRP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69045"/>
                  </a:ext>
                </a:extLst>
              </a:tr>
              <a:tr h="42693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Sten diameter &lt; 2 cm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81/87 (93.1%)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>
                          <a:effectLst/>
                        </a:rPr>
                        <a:t>234/270 (86.7%)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RR = 1.07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513727"/>
                  </a:ext>
                </a:extLst>
              </a:tr>
              <a:tr h="426939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Sten diameter ≥ 2 cm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192/263 (73.0%)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55/80 (68.8%)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RR = 1.06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34571"/>
                  </a:ext>
                </a:extLst>
              </a:tr>
              <a:tr h="35678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Alla stenar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273/350 (78.0%)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289/350 (82.6%)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dirty="0">
                          <a:effectLst/>
                        </a:rPr>
                        <a:t>RR = 0.94</a:t>
                      </a:r>
                    </a:p>
                  </a:txBody>
                  <a:tcPr marL="49986" marR="49986" marT="24993" marB="24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10731"/>
                  </a:ext>
                </a:extLst>
              </a:tr>
            </a:tbl>
          </a:graphicData>
        </a:graphic>
      </p:graphicFrame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A5AEC59-FA7E-2F60-9616-A8BFF2220DA9}"/>
              </a:ext>
            </a:extLst>
          </p:cNvPr>
          <p:cNvSpPr txBox="1">
            <a:spLocks/>
          </p:cNvSpPr>
          <p:nvPr/>
        </p:nvSpPr>
        <p:spPr>
          <a:xfrm>
            <a:off x="628650" y="1070043"/>
            <a:ext cx="7905600" cy="384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5600" indent="-17462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36575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Borttagande av </a:t>
            </a:r>
            <a:r>
              <a:rPr lang="sv-SE" dirty="0" err="1"/>
              <a:t>njursten</a:t>
            </a:r>
            <a:r>
              <a:rPr lang="sv-SE" baseline="30000" dirty="0" err="1"/>
              <a:t>I</a:t>
            </a:r>
            <a:r>
              <a:rPr lang="sv-SE" baseline="30000" dirty="0"/>
              <a:t>  </a:t>
            </a:r>
            <a:r>
              <a:rPr lang="sv-SE" dirty="0"/>
              <a:t>;  Antal lyckade operationer</a:t>
            </a:r>
            <a:endParaRPr lang="sv-SE" baseline="300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BE46C5A-7303-C4F8-DFEC-AA2525B6699E}"/>
              </a:ext>
            </a:extLst>
          </p:cNvPr>
          <p:cNvSpPr txBox="1"/>
          <p:nvPr/>
        </p:nvSpPr>
        <p:spPr>
          <a:xfrm>
            <a:off x="82550" y="4803707"/>
            <a:ext cx="58356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b="0" i="0" baseline="3000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1</a:t>
            </a:r>
            <a:r>
              <a:rPr lang="sv-SE" sz="1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Julious S.A., </a:t>
            </a:r>
            <a:r>
              <a:rPr lang="sv-SE" sz="10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Mullee</a:t>
            </a:r>
            <a:r>
              <a:rPr lang="sv-SE" sz="1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M.A. </a:t>
            </a:r>
            <a:r>
              <a:rPr lang="sv-SE" sz="10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Confounding</a:t>
            </a:r>
            <a:r>
              <a:rPr lang="sv-SE" sz="1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and </a:t>
            </a:r>
            <a:r>
              <a:rPr lang="sv-SE" sz="10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Simpson’s</a:t>
            </a:r>
            <a:r>
              <a:rPr lang="sv-SE" sz="1000" dirty="0">
                <a:solidFill>
                  <a:srgbClr val="212121"/>
                </a:solidFill>
                <a:latin typeface="Cambria" panose="02040503050406030204" pitchFamily="18" charset="0"/>
              </a:rPr>
              <a:t> </a:t>
            </a:r>
            <a:r>
              <a:rPr lang="sv-SE" sz="1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Paradox. </a:t>
            </a:r>
            <a:r>
              <a:rPr lang="sv-SE" sz="1000" b="0" i="1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BMJ. </a:t>
            </a:r>
            <a:r>
              <a:rPr lang="sv-SE" sz="1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1994;309:1480–1481.</a:t>
            </a:r>
            <a:endParaRPr lang="sv-SE" sz="1000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8E9774E-2CCB-B3D8-3A5F-613B68D7D644}"/>
              </a:ext>
            </a:extLst>
          </p:cNvPr>
          <p:cNvSpPr txBox="1">
            <a:spLocks/>
          </p:cNvSpPr>
          <p:nvPr/>
        </p:nvSpPr>
        <p:spPr>
          <a:xfrm>
            <a:off x="628650" y="3605178"/>
            <a:ext cx="7905600" cy="9365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5600" indent="-17462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36575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Simpsons paradox uppstår eftersom </a:t>
            </a:r>
            <a:r>
              <a:rPr lang="sv-SE" sz="1600" dirty="0" err="1"/>
              <a:t>stenstorlek</a:t>
            </a:r>
            <a:r>
              <a:rPr lang="sv-SE" sz="1600" dirty="0"/>
              <a:t> är en </a:t>
            </a:r>
            <a:r>
              <a:rPr lang="sv-SE" sz="1600" dirty="0" err="1"/>
              <a:t>confounder</a:t>
            </a:r>
            <a:endParaRPr lang="sv-SE" sz="1600" dirty="0"/>
          </a:p>
          <a:p>
            <a:r>
              <a:rPr lang="sv-SE" sz="1600" dirty="0" err="1"/>
              <a:t>stenstorlek</a:t>
            </a:r>
            <a:r>
              <a:rPr lang="sv-SE" sz="1600" dirty="0"/>
              <a:t> -&gt; operationsmetod </a:t>
            </a:r>
            <a:r>
              <a:rPr lang="sv-SE" sz="1600" dirty="0">
                <a:solidFill>
                  <a:srgbClr val="C45028"/>
                </a:solidFill>
              </a:rPr>
              <a:t>och</a:t>
            </a:r>
            <a:r>
              <a:rPr lang="sv-SE" sz="1600" dirty="0"/>
              <a:t> </a:t>
            </a:r>
            <a:r>
              <a:rPr lang="sv-SE" sz="1600" dirty="0" err="1"/>
              <a:t>stenstorlek</a:t>
            </a:r>
            <a:r>
              <a:rPr lang="sv-SE" sz="1600" dirty="0"/>
              <a:t> -&gt;  operationsutfall</a:t>
            </a:r>
          </a:p>
        </p:txBody>
      </p:sp>
    </p:spTree>
    <p:extLst>
      <p:ext uri="{BB962C8B-B14F-4D97-AF65-F5344CB8AC3E}">
        <p14:creationId xmlns:p14="http://schemas.microsoft.com/office/powerpoint/2010/main" val="158024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019AB1-D930-545F-1EAC-53845761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Simpsons paradox och Covid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E7F3D-8F63-E1AF-9DA1-8969BFB63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514679"/>
            <a:ext cx="3455178" cy="213333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72DB309-0729-5F0D-D285-7514437C65F6}"/>
              </a:ext>
            </a:extLst>
          </p:cNvPr>
          <p:cNvSpPr txBox="1"/>
          <p:nvPr/>
        </p:nvSpPr>
        <p:spPr>
          <a:xfrm>
            <a:off x="412750" y="4605236"/>
            <a:ext cx="4806950" cy="19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baseline="30000" dirty="0">
                <a:solidFill>
                  <a:srgbClr val="212121"/>
                </a:solidFill>
                <a:latin typeface="Cambria" panose="02040503050406030204" pitchFamily="18" charset="0"/>
              </a:rPr>
              <a:t>https://www.covid-datascience.com/post/what-do-uk-data-say-about-real-world-impact-of-vaccines-on-all-cause-deaths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EFC3019-D509-9D86-1DFD-E29420A61A50}"/>
              </a:ext>
            </a:extLst>
          </p:cNvPr>
          <p:cNvSpPr txBox="1"/>
          <p:nvPr/>
        </p:nvSpPr>
        <p:spPr>
          <a:xfrm>
            <a:off x="539750" y="1064605"/>
            <a:ext cx="3455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Twitter: Veckovisa dödstal är högre hos vaccinerade!</a:t>
            </a:r>
          </a:p>
          <a:p>
            <a:r>
              <a:rPr lang="sv-SE" sz="1100" dirty="0"/>
              <a:t>Vaccin är farligt!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1FAF445-109B-5B67-23A9-501171EB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298" y="1274155"/>
            <a:ext cx="4033204" cy="228819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67A1C61-89CF-8A92-8A72-8F874E0A4D8C}"/>
              </a:ext>
            </a:extLst>
          </p:cNvPr>
          <p:cNvSpPr txBox="1"/>
          <p:nvPr/>
        </p:nvSpPr>
        <p:spPr>
          <a:xfrm>
            <a:off x="5079072" y="1079518"/>
            <a:ext cx="3455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Fakta: Oavsett pandemi så förväntar vi oss denna skillnad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E45DE94-1CB6-4018-0116-EB21F9FAAC35}"/>
              </a:ext>
            </a:extLst>
          </p:cNvPr>
          <p:cNvSpPr txBox="1"/>
          <p:nvPr/>
        </p:nvSpPr>
        <p:spPr>
          <a:xfrm>
            <a:off x="1786521" y="3893998"/>
            <a:ext cx="9616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2.8/1.1 = 2.55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37CFE66-6E4E-F97B-A4EC-D3385A3A15CD}"/>
              </a:ext>
            </a:extLst>
          </p:cNvPr>
          <p:cNvSpPr txBox="1"/>
          <p:nvPr/>
        </p:nvSpPr>
        <p:spPr>
          <a:xfrm>
            <a:off x="6466470" y="3874417"/>
            <a:ext cx="12424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192.3/79-7 = 2.41</a:t>
            </a:r>
          </a:p>
        </p:txBody>
      </p:sp>
    </p:spTree>
    <p:extLst>
      <p:ext uri="{BB962C8B-B14F-4D97-AF65-F5344CB8AC3E}">
        <p14:creationId xmlns:p14="http://schemas.microsoft.com/office/powerpoint/2010/main" val="402495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2D7EEF-BA32-FB37-DE9F-0356C069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för känna till Simpsons paradox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A4C682-2D3A-FBF9-47EF-C861266C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0" y="1412943"/>
            <a:ext cx="7905600" cy="2016057"/>
          </a:xfrm>
        </p:spPr>
        <p:txBody>
          <a:bodyPr/>
          <a:lstStyle/>
          <a:p>
            <a:r>
              <a:rPr lang="sv-SE" dirty="0" err="1"/>
              <a:t>Confounding</a:t>
            </a:r>
            <a:r>
              <a:rPr lang="sv-SE" dirty="0"/>
              <a:t> är viktigt att hantera</a:t>
            </a:r>
          </a:p>
          <a:p>
            <a:r>
              <a:rPr lang="sv-SE" dirty="0"/>
              <a:t>Bli inte förvånad om olika studier har helt motsatta slutsatser</a:t>
            </a:r>
          </a:p>
          <a:p>
            <a:r>
              <a:rPr lang="sv-SE" dirty="0"/>
              <a:t>Intuition kan vara vilseledande</a:t>
            </a:r>
          </a:p>
          <a:p>
            <a:r>
              <a:rPr lang="sv-SE" dirty="0"/>
              <a:t>Viktigt att känna till i bedömning av forskning och i den tredje uppgiften</a:t>
            </a:r>
          </a:p>
        </p:txBody>
      </p:sp>
    </p:spTree>
    <p:extLst>
      <p:ext uri="{BB962C8B-B14F-4D97-AF65-F5344CB8AC3E}">
        <p14:creationId xmlns:p14="http://schemas.microsoft.com/office/powerpoint/2010/main" val="374853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E2F3E7-39BA-2D13-8771-D1336BA3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Lords paradox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216FB4-63D8-7F3F-7C5B-800958B9D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paradox in the interpretation of group comparisons</a:t>
            </a:r>
            <a:r>
              <a:rPr lang="sv-SE" dirty="0"/>
              <a:t>(1967)</a:t>
            </a:r>
          </a:p>
          <a:p>
            <a:r>
              <a:rPr lang="sv-SE" dirty="0"/>
              <a:t>Lord: ”</a:t>
            </a:r>
            <a:r>
              <a:rPr lang="en-US" dirty="0"/>
              <a:t>There simply is no logical or statistical procedure that can be counted on to make proper allowance for uncontrolled preexisting differences between groups”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2D9BA89-27FE-008A-26BD-2348EFA397B6}"/>
              </a:ext>
            </a:extLst>
          </p:cNvPr>
          <p:cNvSpPr txBox="1"/>
          <p:nvPr/>
        </p:nvSpPr>
        <p:spPr>
          <a:xfrm>
            <a:off x="5219669" y="4887606"/>
            <a:ext cx="39709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/>
            <a:r>
              <a:rPr lang="sv-SE" sz="900" dirty="0">
                <a:solidFill>
                  <a:srgbClr val="C45028"/>
                </a:solidFill>
                <a:latin typeface="+mj-lt"/>
              </a:rPr>
              <a:t>https://www.psychometricsociety.org/post/past-present-and-incoming-presidents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BA5FDB0-B9B3-E396-6D1A-06F5D63863E2}"/>
              </a:ext>
            </a:extLst>
          </p:cNvPr>
          <p:cNvSpPr txBox="1"/>
          <p:nvPr/>
        </p:nvSpPr>
        <p:spPr>
          <a:xfrm>
            <a:off x="6556664" y="3459861"/>
            <a:ext cx="2385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Frederic M. Lord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1922-2000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D286565-4FEC-BC26-6DC5-9CB06F589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838" y="1885950"/>
            <a:ext cx="1326493" cy="13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5153"/>
      </p:ext>
    </p:extLst>
  </p:cSld>
  <p:clrMapOvr>
    <a:masterClrMapping/>
  </p:clrMapOvr>
</p:sld>
</file>

<file path=ppt/theme/theme1.xml><?xml version="1.0" encoding="utf-8"?>
<a:theme xmlns:a="http://schemas.openxmlformats.org/drawingml/2006/main" name="Kliniska Studier">
  <a:themeElements>
    <a:clrScheme name="Kliniska Studier -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707E"/>
      </a:accent1>
      <a:accent2>
        <a:srgbClr val="C45028"/>
      </a:accent2>
      <a:accent3>
        <a:srgbClr val="003651"/>
      </a:accent3>
      <a:accent4>
        <a:srgbClr val="CC4560"/>
      </a:accent4>
      <a:accent5>
        <a:srgbClr val="6C7730"/>
      </a:accent5>
      <a:accent6>
        <a:srgbClr val="A6A6A6"/>
      </a:accent6>
      <a:hlink>
        <a:srgbClr val="51707E"/>
      </a:hlink>
      <a:folHlink>
        <a:srgbClr val="C45028"/>
      </a:folHlink>
    </a:clrScheme>
    <a:fontScheme name="Kliniska Studi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 defTabSz="457189">
          <a:defRPr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um Norr PowerPoint-mall" id="{449F8DCC-B0CB-430A-8A90-851EA31E4D48}" vid="{0028EF31-939F-4D79-9EF6-12C2232B602F}"/>
    </a:ext>
  </a:extLst>
</a:theme>
</file>

<file path=ppt/theme/theme2.xml><?xml version="1.0" encoding="utf-8"?>
<a:theme xmlns:a="http://schemas.openxmlformats.org/drawingml/2006/main" name="Office-tema">
  <a:themeElements>
    <a:clrScheme name="Kliniska Studier -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707E"/>
      </a:accent1>
      <a:accent2>
        <a:srgbClr val="C45028"/>
      </a:accent2>
      <a:accent3>
        <a:srgbClr val="003651"/>
      </a:accent3>
      <a:accent4>
        <a:srgbClr val="CC4560"/>
      </a:accent4>
      <a:accent5>
        <a:srgbClr val="6C7730"/>
      </a:accent5>
      <a:accent6>
        <a:srgbClr val="A6A6A6"/>
      </a:accent6>
      <a:hlink>
        <a:srgbClr val="51707E"/>
      </a:hlink>
      <a:folHlink>
        <a:srgbClr val="C45028"/>
      </a:folHlink>
    </a:clrScheme>
    <a:fontScheme name="Kliniska Studi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liniska Studier -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707E"/>
      </a:accent1>
      <a:accent2>
        <a:srgbClr val="C45028"/>
      </a:accent2>
      <a:accent3>
        <a:srgbClr val="003651"/>
      </a:accent3>
      <a:accent4>
        <a:srgbClr val="CC4560"/>
      </a:accent4>
      <a:accent5>
        <a:srgbClr val="6C7730"/>
      </a:accent5>
      <a:accent6>
        <a:srgbClr val="A6A6A6"/>
      </a:accent6>
      <a:hlink>
        <a:srgbClr val="51707E"/>
      </a:hlink>
      <a:folHlink>
        <a:srgbClr val="C45028"/>
      </a:folHlink>
    </a:clrScheme>
    <a:fontScheme name="Kliniska Studi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E7C52DDF1C0A40905FA87B51E8796E" ma:contentTypeVersion="15" ma:contentTypeDescription="Skapa ett nytt dokument." ma:contentTypeScope="" ma:versionID="1f427f99b3975977d30b6669ee1bf4fc">
  <xsd:schema xmlns:xsd="http://www.w3.org/2001/XMLSchema" xmlns:xs="http://www.w3.org/2001/XMLSchema" xmlns:p="http://schemas.microsoft.com/office/2006/metadata/properties" xmlns:ns2="1926a988-3b6a-492a-8587-82b21fde8957" xmlns:ns3="d87e990c-5c44-44f5-a1ed-3de845b33d0a" targetNamespace="http://schemas.microsoft.com/office/2006/metadata/properties" ma:root="true" ma:fieldsID="b3217fc402b4246569857badec1404d3" ns2:_="" ns3:_="">
    <xsd:import namespace="1926a988-3b6a-492a-8587-82b21fde8957"/>
    <xsd:import namespace="d87e990c-5c44-44f5-a1ed-3de845b33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6a988-3b6a-492a-8587-82b21fde8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e990c-5c44-44f5-a1ed-3de845b33d0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9b8725c-2d64-4c55-b843-73d48254cb2f}" ma:internalName="TaxCatchAll" ma:showField="CatchAllData" ma:web="d87e990c-5c44-44f5-a1ed-3de845b33d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26a988-3b6a-492a-8587-82b21fde8957">
      <Terms xmlns="http://schemas.microsoft.com/office/infopath/2007/PartnerControls"/>
    </lcf76f155ced4ddcb4097134ff3c332f>
    <TaxCatchAll xmlns="d87e990c-5c44-44f5-a1ed-3de845b33d0a" xsi:nil="true"/>
  </documentManagement>
</p:properties>
</file>

<file path=customXml/itemProps1.xml><?xml version="1.0" encoding="utf-8"?>
<ds:datastoreItem xmlns:ds="http://schemas.openxmlformats.org/officeDocument/2006/customXml" ds:itemID="{B1B11266-BF0A-4FCC-B201-C5B195465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6a988-3b6a-492a-8587-82b21fde8957"/>
    <ds:schemaRef ds:uri="d87e990c-5c44-44f5-a1ed-3de845b33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C60E0C-3626-48D9-A70C-0E3939E5E2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85A99B-8A4D-4FCD-97EB-56B5506984C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d7532cd0-e888-47d6-8f58-db0210f25002"/>
    <ds:schemaRef ds:uri="http://schemas.microsoft.com/office/2006/metadata/properties"/>
    <ds:schemaRef ds:uri="10c3a147-0d64-46aa-a281-dc97358e8373"/>
    <ds:schemaRef ds:uri="http://purl.org/dc/dcmitype/"/>
    <ds:schemaRef ds:uri="1926a988-3b6a-492a-8587-82b21fde8957"/>
    <ds:schemaRef ds:uri="d87e990c-5c44-44f5-a1ed-3de845b33d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Statistiska paradoxer_1feb2024</Template>
  <TotalTime>1425</TotalTime>
  <Words>1800</Words>
  <Application>Microsoft Office PowerPoint</Application>
  <PresentationFormat>Bildspel på skärmen (16:9)</PresentationFormat>
  <Paragraphs>184</Paragraphs>
  <Slides>25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Cambria</vt:lpstr>
      <vt:lpstr>Cambria Math</vt:lpstr>
      <vt:lpstr>Gill Sans MT</vt:lpstr>
      <vt:lpstr>Kliniska Studier</vt:lpstr>
      <vt:lpstr>Statistiska paradoxer</vt:lpstr>
      <vt:lpstr>Statistiska paradoxer</vt:lpstr>
      <vt:lpstr>Vad är en statistisk paradox?</vt:lpstr>
      <vt:lpstr>Simpsons paradox</vt:lpstr>
      <vt:lpstr>Simpsons paradox</vt:lpstr>
      <vt:lpstr>Exempel på Simpsons paradox</vt:lpstr>
      <vt:lpstr>Simpsons paradox och Covid</vt:lpstr>
      <vt:lpstr>Var för känna till Simpsons paradox</vt:lpstr>
      <vt:lpstr>Lords paradox</vt:lpstr>
      <vt:lpstr>Lord’s exempel</vt:lpstr>
      <vt:lpstr>Statistiker 1</vt:lpstr>
      <vt:lpstr>Statistiker I</vt:lpstr>
      <vt:lpstr>Statistiker 2</vt:lpstr>
      <vt:lpstr>Statistiker 2</vt:lpstr>
      <vt:lpstr>Vem skall vi lyssna på?</vt:lpstr>
      <vt:lpstr>Lords paradox</vt:lpstr>
      <vt:lpstr>ANCOVA vs Change-Score</vt:lpstr>
      <vt:lpstr>Vad kan vi lära oss av Lords paradox</vt:lpstr>
      <vt:lpstr>Berkson’s paradox</vt:lpstr>
      <vt:lpstr>Berkson’s paradox</vt:lpstr>
      <vt:lpstr>Berkson´s paradox</vt:lpstr>
      <vt:lpstr>Mer collider bias och COVID-19</vt:lpstr>
      <vt:lpstr>Vad kan vi lära oss av Berkson’s paradox</vt:lpstr>
      <vt:lpstr>Referenser</vt:lpstr>
      <vt:lpstr>Tack för att du lyssnade</vt:lpstr>
    </vt:vector>
  </TitlesOfParts>
  <Company>Region Västerbotten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Statistiska paradoxer</dc:title>
  <dc:creator>Gabriel Granåsen</dc:creator>
  <cp:lastModifiedBy>Gabriel Granåsen</cp:lastModifiedBy>
  <cp:revision>7</cp:revision>
  <cp:lastPrinted>2016-12-20T08:30:21Z</cp:lastPrinted>
  <dcterms:created xsi:type="dcterms:W3CDTF">2024-01-31T15:24:18Z</dcterms:created>
  <dcterms:modified xsi:type="dcterms:W3CDTF">2024-02-01T15:09:22Z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0x01010021E7C52DDF1C0A40905FA87B51E8796E</vt:lpwstr>
  </property>
</Properties>
</file>